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notesSlides/notesSlide12.xml" ContentType="application/vnd.openxmlformats-officedocument.presentationml.notesSlide+xml"/>
  <Override PartName="/ppt/slideMasters/slideMaster2.xml" ContentType="application/vnd.openxmlformats-officedocument.presentationml.slideMaster+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8.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5.xml" ContentType="application/vnd.openxmlformats-officedocument.presentationml.notesSlide+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notesSlides/notesSlide4.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1.xml" ContentType="application/vnd.openxmlformats-officedocument.presentationml.notesSlide+xml"/>
  <Override PartName="/ppt/slideLayouts/slideLayout27.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handoutMasters/handoutMaster1.xml" ContentType="application/vnd.openxmlformats-officedocument.presentationml.handoutMaster+xml"/>
  <Override PartName="/ppt/charts/colors20.xml" ContentType="application/vnd.ms-office.chartcolorstyle+xml"/>
  <Override PartName="/ppt/commentAuthors.xml" ContentType="application/vnd.openxmlformats-officedocument.presentationml.commentAuthor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olors7.xml" ContentType="application/vnd.ms-office.chartcolorstyle+xml"/>
  <Override PartName="/ppt/charts/style7.xml" ContentType="application/vnd.ms-office.chartstyle+xml"/>
  <Override PartName="/ppt/charts/chart7.xml" ContentType="application/vnd.openxmlformats-officedocument.drawingml.chart+xml"/>
  <Override PartName="/ppt/charts/colors6.xml" ContentType="application/vnd.ms-office.chartcolorstyle+xml"/>
  <Override PartName="/ppt/charts/style6.xml" ContentType="application/vnd.ms-office.chartstyle+xml"/>
  <Override PartName="/ppt/charts/chart9.xml" ContentType="application/vnd.openxmlformats-officedocument.drawingml.chart+xml"/>
  <Override PartName="/ppt/charts/style9.xml" ContentType="application/vnd.ms-office.chart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Masters/notesMaster1.xml" ContentType="application/vnd.openxmlformats-officedocument.presentationml.notesMaster+xml"/>
  <Override PartName="/ppt/charts/colors10.xml" ContentType="application/vnd.ms-office.chartcolorstyle+xml"/>
  <Override PartName="/ppt/charts/style10.xml" ContentType="application/vnd.ms-office.chartstyle+xml"/>
  <Override PartName="/ppt/charts/chart10.xml" ContentType="application/vnd.openxmlformats-officedocument.drawingml.chart+xml"/>
  <Override PartName="/ppt/charts/colors9.xml" ContentType="application/vnd.ms-office.chartcolorstyle+xml"/>
  <Override PartName="/ppt/charts/chart6.xml" ContentType="application/vnd.openxmlformats-officedocument.drawingml.chart+xml"/>
  <Override PartName="/ppt/charts/colors5.xml" ContentType="application/vnd.ms-office.chartcolor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style1.xml" ContentType="application/vnd.ms-office.chartstyle+xml"/>
  <Override PartName="/ppt/charts/chart1.xml" ContentType="application/vnd.openxmlformats-officedocument.drawingml.chart+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harts/colors2.xml" ContentType="application/vnd.ms-office.chartcolorstyle+xml"/>
  <Override PartName="/ppt/charts/chart3.xml" ContentType="application/vnd.openxmlformats-officedocument.drawingml.chart+xml"/>
  <Override PartName="/ppt/charts/style5.xml" ContentType="application/vnd.ms-office.chartstyle+xml"/>
  <Override PartName="/ppt/charts/chart5.xml" ContentType="application/vnd.openxmlformats-officedocument.drawingml.chart+xml"/>
  <Override PartName="/ppt/charts/colors4.xml" ContentType="application/vnd.ms-office.chartcolorstyle+xml"/>
  <Override PartName="/ppt/charts/style4.xml" ContentType="application/vnd.ms-office.chartstyle+xml"/>
  <Override PartName="/ppt/charts/chart4.xml" ContentType="application/vnd.openxmlformats-officedocument.drawingml.chart+xml"/>
  <Override PartName="/ppt/charts/colors3.xml" ContentType="application/vnd.ms-office.chartcolorstyle+xml"/>
  <Override PartName="/ppt/charts/style3.xml" ContentType="application/vnd.ms-office.chartstyle+xml"/>
  <Override PartName="/ppt/charts/chart12.xml" ContentType="application/vnd.openxmlformats-officedocument.drawingml.chart+xml"/>
  <Override PartName="/ppt/charts/colors12.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style20.xml" ContentType="application/vnd.ms-office.chartstyle+xml"/>
  <Override PartName="/ppt/charts/chart20.xml" ContentType="application/vnd.openxmlformats-officedocument.drawingml.chart+xml"/>
  <Override PartName="/ppt/charts/colors19.xml" ContentType="application/vnd.ms-office.chartcolorstyle+xml"/>
  <Override PartName="/ppt/charts/style12.xml" ContentType="application/vnd.ms-office.chartstyle+xml"/>
  <Override PartName="/ppt/charts/chart19.xml" ContentType="application/vnd.openxmlformats-officedocument.drawingml.chart+xml"/>
  <Override PartName="/ppt/charts/chart22.xml" ContentType="application/vnd.openxmlformats-officedocument.drawingml.chart+xml"/>
  <Override PartName="/ppt/charts/style22.xml" ContentType="application/vnd.ms-office.chartstyle+xml"/>
  <Override PartName="/ppt/charts/colors23.xml" ContentType="application/vnd.ms-office.chartcolorstyle+xml"/>
  <Override PartName="/ppt/charts/style23.xml" ContentType="application/vnd.ms-office.chartstyle+xml"/>
  <Override PartName="/ppt/charts/chart23.xml" ContentType="application/vnd.openxmlformats-officedocument.drawingml.chart+xml"/>
  <Override PartName="/ppt/charts/colors22.xml" ContentType="application/vnd.ms-office.chartcolorstyle+xml"/>
  <Override PartName="/ppt/charts/colors18.xml" ContentType="application/vnd.ms-office.chartcolorstyle+xml"/>
  <Override PartName="/ppt/charts/style19.xml" ContentType="application/vnd.ms-office.chartstyle+xml"/>
  <Override PartName="/ppt/charts/chart18.xml" ContentType="application/vnd.openxmlformats-officedocument.drawingml.chart+xml"/>
  <Override PartName="/ppt/charts/style18.xml" ContentType="application/vnd.ms-office.chartstyle+xml"/>
  <Override PartName="/ppt/charts/colors14.xml" ContentType="application/vnd.ms-office.chartcolorstyle+xml"/>
  <Override PartName="/ppt/charts/style14.xml" ContentType="application/vnd.ms-office.chartstyle+xml"/>
  <Override PartName="/ppt/charts/chart14.xml" ContentType="application/vnd.openxmlformats-officedocument.drawingml.chart+xml"/>
  <Override PartName="/ppt/charts/colors13.xml" ContentType="application/vnd.ms-office.chartcolorstyle+xml"/>
  <Override PartName="/ppt/charts/style13.xml" ContentType="application/vnd.ms-office.chartstyle+xml"/>
  <Override PartName="/ppt/charts/chart13.xml" ContentType="application/vnd.openxmlformats-officedocument.drawingml.chart+xml"/>
  <Override PartName="/ppt/charts/chart15.xml" ContentType="application/vnd.openxmlformats-officedocument.drawingml.chart+xml"/>
  <Override PartName="/ppt/charts/colors15.xml" ContentType="application/vnd.ms-office.chartcolorstyle+xml"/>
  <Override PartName="/ppt/charts/colors17.xml" ContentType="application/vnd.ms-office.chartcolorstyle+xml"/>
  <Override PartName="/ppt/charts/style15.xml" ContentType="application/vnd.ms-office.chartstyle+xml"/>
  <Override PartName="/ppt/charts/chart17.xml" ContentType="application/vnd.openxmlformats-officedocument.drawingml.chart+xml"/>
  <Override PartName="/ppt/charts/style17.xml" ContentType="application/vnd.ms-office.chartstyle+xml"/>
  <Override PartName="/ppt/charts/colors16.xml" ContentType="application/vnd.ms-office.chartcolorstyle+xml"/>
  <Override PartName="/ppt/charts/style16.xml" ContentType="application/vnd.ms-office.chartstyle+xml"/>
  <Override PartName="/ppt/charts/chart16.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handoutMasterIdLst>
    <p:handoutMasterId r:id="rId29"/>
  </p:handoutMasterIdLst>
  <p:sldIdLst>
    <p:sldId id="262" r:id="rId3"/>
    <p:sldId id="270" r:id="rId4"/>
    <p:sldId id="271" r:id="rId5"/>
    <p:sldId id="272" r:id="rId6"/>
    <p:sldId id="273" r:id="rId7"/>
    <p:sldId id="274" r:id="rId8"/>
    <p:sldId id="275" r:id="rId9"/>
    <p:sldId id="276" r:id="rId10"/>
    <p:sldId id="269" r:id="rId11"/>
    <p:sldId id="261" r:id="rId12"/>
    <p:sldId id="259" r:id="rId13"/>
    <p:sldId id="283" r:id="rId14"/>
    <p:sldId id="256" r:id="rId15"/>
    <p:sldId id="258" r:id="rId16"/>
    <p:sldId id="263" r:id="rId17"/>
    <p:sldId id="264" r:id="rId18"/>
    <p:sldId id="265" r:id="rId19"/>
    <p:sldId id="266" r:id="rId20"/>
    <p:sldId id="267" r:id="rId21"/>
    <p:sldId id="268" r:id="rId22"/>
    <p:sldId id="278" r:id="rId23"/>
    <p:sldId id="279" r:id="rId24"/>
    <p:sldId id="282" r:id="rId25"/>
    <p:sldId id="280" r:id="rId26"/>
    <p:sldId id="281" r:id="rId2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oshana Ringer" initials="SR" lastIdx="1" clrIdx="0">
    <p:extLst>
      <p:ext uri="{19B8F6BF-5375-455C-9EA6-DF929625EA0E}">
        <p15:presenceInfo xmlns:p15="http://schemas.microsoft.com/office/powerpoint/2012/main" userId="S-1-5-21-1567781294-1889992519-3027443384-275575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MQuintan\Desktop\Stat%20%20baseline%20revised%20data.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 of Unduplicated Clts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69955226184962"/>
          <c:y val="0.17209809948112512"/>
          <c:w val="0.70516134012660192"/>
          <c:h val="0.65804196318465724"/>
        </c:manualLayout>
      </c:layout>
      <c:barChart>
        <c:barDir val="col"/>
        <c:grouping val="clustered"/>
        <c:varyColors val="1"/>
        <c:ser>
          <c:idx val="0"/>
          <c:order val="0"/>
          <c:tx>
            <c:strRef>
              <c:f>Sheet1!$B$1</c:f>
              <c:strCache>
                <c:ptCount val="1"/>
                <c:pt idx="0">
                  <c:v># of Unduplicated Clts</c:v>
                </c:pt>
              </c:strCache>
            </c:strRef>
          </c:tx>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FD1A-4533-803E-FC2A8901E2FE}"/>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3-FD1A-4533-803E-FC2A8901E2F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3555</c:v>
                </c:pt>
                <c:pt idx="1">
                  <c:v>3573</c:v>
                </c:pt>
              </c:numCache>
            </c:numRef>
          </c:val>
          <c:extLst>
            <c:ext xmlns:c16="http://schemas.microsoft.com/office/drawing/2014/chart" uri="{C3380CC4-5D6E-409C-BE32-E72D297353CC}">
              <c16:uniqueId val="{00000000-6B06-40D7-9EE0-FE8B110614A2}"/>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Health Insurance for 2018 Only</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904371247984741"/>
          <c:y val="0.10768218281867491"/>
          <c:w val="0.85309230567402461"/>
          <c:h val="0.59095131701704462"/>
        </c:manualLayout>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Medicaid/CHIP/other public</c:v>
                </c:pt>
                <c:pt idx="1">
                  <c:v>Medicare</c:v>
                </c:pt>
                <c:pt idx="2">
                  <c:v>No Insurance/uninsured</c:v>
                </c:pt>
                <c:pt idx="3">
                  <c:v>Private- Employer</c:v>
                </c:pt>
                <c:pt idx="4">
                  <c:v>Private- Individual</c:v>
                </c:pt>
                <c:pt idx="5">
                  <c:v>Unnknown</c:v>
                </c:pt>
                <c:pt idx="6">
                  <c:v>VA/Tricare/other Military</c:v>
                </c:pt>
              </c:strCache>
            </c:strRef>
          </c:cat>
          <c:val>
            <c:numRef>
              <c:f>Sheet1!$B$2:$B$8</c:f>
              <c:numCache>
                <c:formatCode>General</c:formatCode>
                <c:ptCount val="7"/>
                <c:pt idx="0">
                  <c:v>1161</c:v>
                </c:pt>
                <c:pt idx="1">
                  <c:v>867</c:v>
                </c:pt>
                <c:pt idx="2">
                  <c:v>2111</c:v>
                </c:pt>
                <c:pt idx="3">
                  <c:v>370</c:v>
                </c:pt>
                <c:pt idx="4">
                  <c:v>628</c:v>
                </c:pt>
                <c:pt idx="5">
                  <c:v>6</c:v>
                </c:pt>
                <c:pt idx="6">
                  <c:v>37</c:v>
                </c:pt>
              </c:numCache>
            </c:numRef>
          </c:val>
          <c:extLst>
            <c:ext xmlns:c16="http://schemas.microsoft.com/office/drawing/2014/chart" uri="{C3380CC4-5D6E-409C-BE32-E72D297353CC}">
              <c16:uniqueId val="{00000000-BEAF-4622-84C2-885F9829F395}"/>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0832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Risk Factors for 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Hemophilia/coagulation disorder</c:v>
                </c:pt>
                <c:pt idx="1">
                  <c:v>Heterosexual contact</c:v>
                </c:pt>
                <c:pt idx="2">
                  <c:v>Injecting drug use (IDU)</c:v>
                </c:pt>
                <c:pt idx="3">
                  <c:v>Invalid</c:v>
                </c:pt>
                <c:pt idx="4">
                  <c:v>Male who has sex with male (MSM)</c:v>
                </c:pt>
                <c:pt idx="5">
                  <c:v>Mother w/at risk for HIV infection</c:v>
                </c:pt>
                <c:pt idx="6">
                  <c:v>Receipt of Blood transfusion, blood components, or tissue</c:v>
                </c:pt>
              </c:strCache>
            </c:strRef>
          </c:cat>
          <c:val>
            <c:numRef>
              <c:f>Sheet1!$B$2:$B$8</c:f>
              <c:numCache>
                <c:formatCode>General</c:formatCode>
                <c:ptCount val="7"/>
                <c:pt idx="0">
                  <c:v>3</c:v>
                </c:pt>
                <c:pt idx="1">
                  <c:v>1684</c:v>
                </c:pt>
                <c:pt idx="2">
                  <c:v>49</c:v>
                </c:pt>
                <c:pt idx="3">
                  <c:v>68</c:v>
                </c:pt>
                <c:pt idx="4">
                  <c:v>512</c:v>
                </c:pt>
                <c:pt idx="5">
                  <c:v>43</c:v>
                </c:pt>
                <c:pt idx="6">
                  <c:v>50</c:v>
                </c:pt>
              </c:numCache>
            </c:numRef>
          </c:val>
          <c:extLst>
            <c:ext xmlns:c16="http://schemas.microsoft.com/office/drawing/2014/chart" uri="{C3380CC4-5D6E-409C-BE32-E72D297353CC}">
              <c16:uniqueId val="{00000000-B4CA-43A6-8B2E-62D89DE447A9}"/>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0832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Total # of New Clinical Clients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c:f>
              <c:strCache>
                <c:ptCount val="1"/>
                <c:pt idx="0">
                  <c:v># of Unduplicated Clts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3E6E-4D73-A55E-FC8FEF5EBC95}"/>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3E6E-4D73-A55E-FC8FEF5EBC9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304</c:v>
                </c:pt>
                <c:pt idx="1">
                  <c:v>295</c:v>
                </c:pt>
              </c:numCache>
            </c:numRef>
          </c:val>
          <c:extLst>
            <c:ext xmlns:c16="http://schemas.microsoft.com/office/drawing/2014/chart" uri="{C3380CC4-5D6E-409C-BE32-E72D297353CC}">
              <c16:uniqueId val="{00000000-F964-41B9-84E9-16D804D7675B}"/>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Medical Care Visits in 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1 Visit</c:v>
                </c:pt>
                <c:pt idx="1">
                  <c:v>2 Visits</c:v>
                </c:pt>
                <c:pt idx="2">
                  <c:v>3-4 Visits</c:v>
                </c:pt>
                <c:pt idx="3">
                  <c:v>5 or More Visits</c:v>
                </c:pt>
              </c:strCache>
            </c:strRef>
          </c:cat>
          <c:val>
            <c:numRef>
              <c:f>Sheet1!$B$2:$B$5</c:f>
              <c:numCache>
                <c:formatCode>General</c:formatCode>
                <c:ptCount val="4"/>
                <c:pt idx="0">
                  <c:v>147</c:v>
                </c:pt>
                <c:pt idx="1">
                  <c:v>167</c:v>
                </c:pt>
                <c:pt idx="2">
                  <c:v>1040</c:v>
                </c:pt>
                <c:pt idx="3">
                  <c:v>925</c:v>
                </c:pt>
              </c:numCache>
            </c:numRef>
          </c:val>
          <c:extLst>
            <c:ext xmlns:c16="http://schemas.microsoft.com/office/drawing/2014/chart" uri="{C3380CC4-5D6E-409C-BE32-E72D297353CC}">
              <c16:uniqueId val="{00000000-85CA-4CD7-AD1A-E78C65DCE9CE}"/>
            </c:ext>
          </c:extLst>
        </c:ser>
        <c:dLbls>
          <c:showLegendKey val="0"/>
          <c:showVal val="0"/>
          <c:showCatName val="0"/>
          <c:showSerName val="0"/>
          <c:showPercent val="0"/>
          <c:showBubbleSize val="0"/>
        </c:dLbls>
        <c:gapWidth val="219"/>
        <c:overlap val="-27"/>
        <c:axId val="408024752"/>
        <c:axId val="408025080"/>
      </c:barChart>
      <c:catAx>
        <c:axId val="408024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025080"/>
        <c:crosses val="autoZero"/>
        <c:auto val="1"/>
        <c:lblAlgn val="ctr"/>
        <c:lblOffset val="100"/>
        <c:noMultiLvlLbl val="0"/>
      </c:catAx>
      <c:valAx>
        <c:axId val="408025080"/>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8024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New Clients having VL Tests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c:f>
              <c:strCache>
                <c:ptCount val="1"/>
                <c:pt idx="0">
                  <c:v>Column1</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17B9-4889-BF3E-99C6BE268A1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17B9-4889-BF3E-99C6BE268A13}"/>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2017</c:v>
                </c:pt>
                <c:pt idx="1">
                  <c:v>2018</c:v>
                </c:pt>
              </c:numCache>
            </c:numRef>
          </c:cat>
          <c:val>
            <c:numRef>
              <c:f>Sheet1!$B$2:$B$3</c:f>
              <c:numCache>
                <c:formatCode>General</c:formatCode>
                <c:ptCount val="2"/>
                <c:pt idx="0">
                  <c:v>259</c:v>
                </c:pt>
                <c:pt idx="1">
                  <c:v>274</c:v>
                </c:pt>
              </c:numCache>
            </c:numRef>
          </c:val>
          <c:extLst>
            <c:ext xmlns:c16="http://schemas.microsoft.com/office/drawing/2014/chart" uri="{C3380CC4-5D6E-409C-BE32-E72D297353CC}">
              <c16:uniqueId val="{00000000-6035-43C4-A358-E71FC9E9465E}"/>
            </c:ext>
          </c:extLst>
        </c:ser>
        <c:dLbls>
          <c:showLegendKey val="0"/>
          <c:showVal val="0"/>
          <c:showCatName val="0"/>
          <c:showSerName val="0"/>
          <c:showPercent val="0"/>
          <c:showBubbleSize val="0"/>
        </c:dLbls>
        <c:gapWidth val="219"/>
        <c:overlap val="-27"/>
        <c:axId val="305928424"/>
        <c:axId val="305928096"/>
      </c:barChart>
      <c:catAx>
        <c:axId val="305928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5928096"/>
        <c:crosses val="autoZero"/>
        <c:auto val="1"/>
        <c:lblAlgn val="ctr"/>
        <c:lblOffset val="100"/>
        <c:noMultiLvlLbl val="0"/>
      </c:catAx>
      <c:valAx>
        <c:axId val="30592809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305928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r>
              <a:rPr lang="en-US" dirty="0"/>
              <a:t>MAI Unduplicated Clients </a:t>
            </a:r>
            <a:r>
              <a:rPr lang="en-US" dirty="0" smtClean="0"/>
              <a:t>Served GY 18-19</a:t>
            </a:r>
            <a:endParaRPr lang="en-US" dirty="0"/>
          </a:p>
        </c:rich>
      </c:tx>
      <c:layout/>
      <c:overlay val="0"/>
      <c:spPr>
        <a:noFill/>
        <a:ln>
          <a:noFill/>
        </a:ln>
        <a:effectLst/>
      </c:spPr>
      <c:txPr>
        <a:bodyPr rot="0" spcFirstLastPara="1" vertOverflow="ellipsis" vert="horz" wrap="square" anchor="ctr" anchorCtr="1"/>
        <a:lstStyle/>
        <a:p>
          <a:pPr>
            <a:defRPr sz="2128"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pieChart>
        <c:varyColors val="1"/>
        <c:ser>
          <c:idx val="0"/>
          <c:order val="0"/>
          <c:tx>
            <c:strRef>
              <c:f>Sheet1!$B$1</c:f>
              <c:strCache>
                <c:ptCount val="1"/>
                <c:pt idx="0">
                  <c:v>Sales</c:v>
                </c:pt>
              </c:strCache>
            </c:strRef>
          </c:tx>
          <c:dPt>
            <c:idx val="0"/>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1-BA68-4A00-8415-EA385CFF6C5F}"/>
              </c:ext>
            </c:extLst>
          </c:dPt>
          <c:dPt>
            <c:idx val="1"/>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3-BA68-4A00-8415-EA385CFF6C5F}"/>
              </c:ext>
            </c:extLst>
          </c:dPt>
          <c:dPt>
            <c:idx val="2"/>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5-BA68-4A00-8415-EA385CFF6C5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Sheet1!$A$2:$A$4</c:f>
              <c:strCache>
                <c:ptCount val="3"/>
                <c:pt idx="0">
                  <c:v>Black/African American</c:v>
                </c:pt>
                <c:pt idx="1">
                  <c:v>Hispanic/Latino(a)</c:v>
                </c:pt>
                <c:pt idx="2">
                  <c:v>Haitian</c:v>
                </c:pt>
              </c:strCache>
            </c:strRef>
          </c:cat>
          <c:val>
            <c:numRef>
              <c:f>Sheet1!$B$2:$B$4</c:f>
              <c:numCache>
                <c:formatCode>General</c:formatCode>
                <c:ptCount val="3"/>
                <c:pt idx="0">
                  <c:v>616</c:v>
                </c:pt>
                <c:pt idx="1">
                  <c:v>336</c:v>
                </c:pt>
                <c:pt idx="2">
                  <c:v>87</c:v>
                </c:pt>
              </c:numCache>
            </c:numRef>
          </c:val>
          <c:extLst>
            <c:ext xmlns:c16="http://schemas.microsoft.com/office/drawing/2014/chart" uri="{C3380CC4-5D6E-409C-BE32-E72D297353CC}">
              <c16:uniqueId val="{00000000-5860-49EF-9EC0-605696D94BD4}"/>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132377521017558"/>
          <c:y val="0.44999936042501887"/>
          <c:w val="0.36587965983853538"/>
          <c:h val="0.30289684828108887"/>
        </c:manualLayout>
      </c:layout>
      <c:overlay val="0"/>
      <c:spPr>
        <a:solidFill>
          <a:schemeClr val="lt1">
            <a:alpha val="50000"/>
          </a:schemeClr>
        </a:solidFill>
        <a:ln>
          <a:noFill/>
        </a:ln>
        <a:effectLst/>
      </c:spPr>
      <c:txPr>
        <a:bodyPr rot="0" spcFirstLastPara="1" vertOverflow="ellipsis" vert="horz" wrap="square" anchor="ctr" anchorCtr="1"/>
        <a:lstStyle/>
        <a:p>
          <a:pPr>
            <a:defRPr sz="10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r>
              <a:rPr lang="en-US" sz="1600" baseline="0" dirty="0"/>
              <a:t>MAI </a:t>
            </a:r>
            <a:r>
              <a:rPr lang="en-US" sz="1600" baseline="0" dirty="0" smtClean="0"/>
              <a:t>HIV Viral Load Suppression Rate GY 18-19</a:t>
            </a:r>
            <a:endParaRPr lang="en-US" sz="1600" baseline="0" dirty="0"/>
          </a:p>
        </c:rich>
      </c:tx>
      <c:layout/>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barChart>
        <c:barDir val="bar"/>
        <c:grouping val="clustered"/>
        <c:varyColors val="0"/>
        <c:ser>
          <c:idx val="0"/>
          <c:order val="0"/>
          <c:tx>
            <c:strRef>
              <c:f>Sheet1!$B$1</c:f>
              <c:strCache>
                <c:ptCount val="1"/>
                <c:pt idx="0">
                  <c:v>VS Rate</c:v>
                </c:pt>
              </c:strCache>
            </c:strRef>
          </c:tx>
          <c:spPr>
            <a:solidFill>
              <a:srgbClr val="00B0F0"/>
            </a:solidFill>
            <a:ln w="19050">
              <a:solidFill>
                <a:schemeClr val="lt1"/>
              </a:solidFill>
            </a:ln>
            <a:effectLst/>
          </c:spPr>
          <c:invertIfNegative val="0"/>
          <c:dPt>
            <c:idx val="0"/>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1-8D38-4AE0-B8E9-CDD2D34FFD3D}"/>
              </c:ext>
            </c:extLst>
          </c:dPt>
          <c:dPt>
            <c:idx val="1"/>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3-8D38-4AE0-B8E9-CDD2D34FFD3D}"/>
              </c:ext>
            </c:extLst>
          </c:dPt>
          <c:dPt>
            <c:idx val="2"/>
            <c:invertIfNegative val="0"/>
            <c:bubble3D val="0"/>
            <c:spPr>
              <a:solidFill>
                <a:srgbClr val="00B0F0"/>
              </a:solidFill>
              <a:ln w="19050">
                <a:solidFill>
                  <a:schemeClr val="lt1"/>
                </a:solidFill>
              </a:ln>
              <a:effectLst/>
            </c:spPr>
            <c:extLst>
              <c:ext xmlns:c16="http://schemas.microsoft.com/office/drawing/2014/chart" uri="{C3380CC4-5D6E-409C-BE32-E72D297353CC}">
                <c16:uniqueId val="{00000005-8D38-4AE0-B8E9-CDD2D34FFD3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Sheet1!$A$2:$A$5</c:f>
              <c:strCache>
                <c:ptCount val="4"/>
                <c:pt idx="0">
                  <c:v>Black/African American</c:v>
                </c:pt>
                <c:pt idx="1">
                  <c:v>Hispanic/Latino</c:v>
                </c:pt>
                <c:pt idx="2">
                  <c:v>Haitian</c:v>
                </c:pt>
                <c:pt idx="3">
                  <c:v>All MAI Clients</c:v>
                </c:pt>
              </c:strCache>
            </c:strRef>
          </c:cat>
          <c:val>
            <c:numRef>
              <c:f>Sheet1!$B$2:$B$5</c:f>
              <c:numCache>
                <c:formatCode>General</c:formatCode>
                <c:ptCount val="4"/>
                <c:pt idx="0" formatCode="0">
                  <c:v>83</c:v>
                </c:pt>
                <c:pt idx="1">
                  <c:v>87</c:v>
                </c:pt>
                <c:pt idx="2">
                  <c:v>88</c:v>
                </c:pt>
                <c:pt idx="3">
                  <c:v>84</c:v>
                </c:pt>
              </c:numCache>
            </c:numRef>
          </c:val>
          <c:extLst>
            <c:ext xmlns:c16="http://schemas.microsoft.com/office/drawing/2014/chart" uri="{C3380CC4-5D6E-409C-BE32-E72D297353CC}">
              <c16:uniqueId val="{00000006-8D38-4AE0-B8E9-CDD2D34FFD3D}"/>
            </c:ext>
          </c:extLst>
        </c:ser>
        <c:dLbls>
          <c:showLegendKey val="0"/>
          <c:showVal val="0"/>
          <c:showCatName val="0"/>
          <c:showSerName val="0"/>
          <c:showPercent val="0"/>
          <c:showBubbleSize val="0"/>
        </c:dLbls>
        <c:gapWidth val="100"/>
        <c:axId val="491194568"/>
        <c:axId val="491195880"/>
      </c:barChart>
      <c:valAx>
        <c:axId val="491195880"/>
        <c:scaling>
          <c:orientation val="minMax"/>
        </c:scaling>
        <c:delete val="1"/>
        <c:axPos val="b"/>
        <c:majorGridlines>
          <c:spPr>
            <a:ln w="9525" cap="flat" cmpd="sng" algn="ctr">
              <a:solidFill>
                <a:schemeClr val="dk1">
                  <a:lumMod val="15000"/>
                  <a:lumOff val="85000"/>
                </a:schemeClr>
              </a:solidFill>
              <a:round/>
            </a:ln>
            <a:effectLst/>
          </c:spPr>
        </c:majorGridlines>
        <c:numFmt formatCode="0" sourceLinked="1"/>
        <c:majorTickMark val="out"/>
        <c:minorTickMark val="none"/>
        <c:tickLblPos val="nextTo"/>
        <c:crossAx val="491194568"/>
        <c:crosses val="autoZero"/>
        <c:crossBetween val="between"/>
      </c:valAx>
      <c:catAx>
        <c:axId val="491194568"/>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491195880"/>
        <c:crosses val="autoZero"/>
        <c:auto val="1"/>
        <c:lblAlgn val="ctr"/>
        <c:lblOffset val="100"/>
        <c:noMultiLvlLbl val="0"/>
      </c:catAx>
      <c:spPr>
        <a:noFill/>
        <a:ln>
          <a:noFill/>
        </a:ln>
        <a:effectLst/>
      </c:spPr>
    </c:plotArea>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r>
              <a:rPr lang="en-US" sz="1600" baseline="0" dirty="0"/>
              <a:t>MAI </a:t>
            </a:r>
            <a:r>
              <a:rPr lang="en-US" sz="1600" baseline="0" dirty="0" smtClean="0"/>
              <a:t>Viral Load Suppression Rate GY Comparison</a:t>
            </a:r>
            <a:endParaRPr lang="en-US" sz="1600" baseline="0" dirty="0"/>
          </a:p>
        </c:rich>
      </c:tx>
      <c:layout/>
      <c:overlay val="0"/>
      <c:spPr>
        <a:noFill/>
        <a:ln>
          <a:noFill/>
        </a:ln>
        <a:effectLst/>
      </c:spPr>
      <c:txPr>
        <a:bodyPr rot="0" spcFirstLastPara="1" vertOverflow="ellipsis" vert="horz" wrap="square" anchor="ctr" anchorCtr="1"/>
        <a:lstStyle/>
        <a:p>
          <a:pPr>
            <a:defRPr sz="1600" b="1" i="0" u="none" strike="noStrike" kern="1200" spc="0" normalizeH="0" baseline="0">
              <a:solidFill>
                <a:schemeClr val="dk1">
                  <a:lumMod val="50000"/>
                  <a:lumOff val="50000"/>
                </a:schemeClr>
              </a:solidFill>
              <a:latin typeface="+mj-lt"/>
              <a:ea typeface="+mj-ea"/>
              <a:cs typeface="+mj-cs"/>
            </a:defRPr>
          </a:pPr>
          <a:endParaRPr lang="en-US"/>
        </a:p>
      </c:txPr>
    </c:title>
    <c:autoTitleDeleted val="0"/>
    <c:plotArea>
      <c:layout/>
      <c:barChart>
        <c:barDir val="col"/>
        <c:grouping val="clustered"/>
        <c:varyColors val="0"/>
        <c:ser>
          <c:idx val="0"/>
          <c:order val="0"/>
          <c:tx>
            <c:strRef>
              <c:f>Sheet1!$B$1</c:f>
              <c:strCache>
                <c:ptCount val="1"/>
                <c:pt idx="0">
                  <c:v>Black/African American</c:v>
                </c:pt>
              </c:strCache>
            </c:strRef>
          </c:tx>
          <c:spPr>
            <a:solidFill>
              <a:srgbClr val="7030A0"/>
            </a:solidFill>
            <a:ln w="19050">
              <a:solidFill>
                <a:schemeClr val="lt1"/>
              </a:solidFill>
            </a:ln>
            <a:effectLst/>
          </c:spPr>
          <c:invertIfNegative val="0"/>
          <c:dPt>
            <c:idx val="0"/>
            <c:invertIfNegative val="0"/>
            <c:bubble3D val="0"/>
            <c:spPr>
              <a:solidFill>
                <a:srgbClr val="7030A0"/>
              </a:solidFill>
              <a:ln w="19050">
                <a:solidFill>
                  <a:schemeClr val="lt1"/>
                </a:solidFill>
              </a:ln>
              <a:effectLst/>
            </c:spPr>
            <c:extLst>
              <c:ext xmlns:c16="http://schemas.microsoft.com/office/drawing/2014/chart" uri="{C3380CC4-5D6E-409C-BE32-E72D297353CC}">
                <c16:uniqueId val="{00000001-EEBA-40D6-8055-553B25E38317}"/>
              </c:ext>
            </c:extLst>
          </c:dPt>
          <c:dPt>
            <c:idx val="1"/>
            <c:invertIfNegative val="0"/>
            <c:bubble3D val="0"/>
            <c:spPr>
              <a:solidFill>
                <a:srgbClr val="7030A0"/>
              </a:solidFill>
              <a:ln w="19050">
                <a:solidFill>
                  <a:schemeClr val="lt1"/>
                </a:solidFill>
              </a:ln>
              <a:effectLst/>
            </c:spPr>
            <c:extLst>
              <c:ext xmlns:c16="http://schemas.microsoft.com/office/drawing/2014/chart" uri="{C3380CC4-5D6E-409C-BE32-E72D297353CC}">
                <c16:uniqueId val="{00000003-EEBA-40D6-8055-553B25E3831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Sheet1!$B$2:$B$3</c:f>
              <c:numCache>
                <c:formatCode>General</c:formatCode>
                <c:ptCount val="2"/>
                <c:pt idx="0">
                  <c:v>83</c:v>
                </c:pt>
                <c:pt idx="1">
                  <c:v>83</c:v>
                </c:pt>
              </c:numCache>
            </c:numRef>
          </c:val>
          <c:extLst>
            <c:ext xmlns:c16="http://schemas.microsoft.com/office/drawing/2014/chart" uri="{C3380CC4-5D6E-409C-BE32-E72D297353CC}">
              <c16:uniqueId val="{00000006-EEBA-40D6-8055-553B25E38317}"/>
            </c:ext>
          </c:extLst>
        </c:ser>
        <c:ser>
          <c:idx val="1"/>
          <c:order val="1"/>
          <c:tx>
            <c:strRef>
              <c:f>Sheet1!$C$1</c:f>
              <c:strCache>
                <c:ptCount val="1"/>
                <c:pt idx="0">
                  <c:v>Hispanic/Latino(a)</c:v>
                </c:pt>
              </c:strCache>
            </c:strRef>
          </c:tx>
          <c:spPr>
            <a:solidFill>
              <a:schemeClr val="accent4">
                <a:lumMod val="75000"/>
              </a:schemeClr>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Sheet1!$C$2:$C$3</c:f>
              <c:numCache>
                <c:formatCode>General</c:formatCode>
                <c:ptCount val="2"/>
                <c:pt idx="0">
                  <c:v>86</c:v>
                </c:pt>
                <c:pt idx="1">
                  <c:v>87</c:v>
                </c:pt>
              </c:numCache>
            </c:numRef>
          </c:val>
          <c:extLst>
            <c:ext xmlns:c16="http://schemas.microsoft.com/office/drawing/2014/chart" uri="{C3380CC4-5D6E-409C-BE32-E72D297353CC}">
              <c16:uniqueId val="{00000007-EEBA-40D6-8055-553B25E38317}"/>
            </c:ext>
          </c:extLst>
        </c:ser>
        <c:ser>
          <c:idx val="2"/>
          <c:order val="2"/>
          <c:tx>
            <c:strRef>
              <c:f>Sheet1!$D$1</c:f>
              <c:strCache>
                <c:ptCount val="1"/>
                <c:pt idx="0">
                  <c:v>Haitian</c:v>
                </c:pt>
              </c:strCache>
            </c:strRef>
          </c:tx>
          <c:spPr>
            <a:gradFill>
              <a:gsLst>
                <a:gs pos="100000">
                  <a:schemeClr val="accent4">
                    <a:lumMod val="60000"/>
                    <a:lumOff val="40000"/>
                  </a:schemeClr>
                </a:gs>
                <a:gs pos="0">
                  <a:schemeClr val="accent4"/>
                </a:gs>
              </a:gsLst>
              <a:lin ang="5400000" scaled="0"/>
            </a:gra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Sheet1!$A$2:$A$3</c:f>
              <c:strCache>
                <c:ptCount val="2"/>
                <c:pt idx="0">
                  <c:v>GY 17-18</c:v>
                </c:pt>
                <c:pt idx="1">
                  <c:v>GY 18-19</c:v>
                </c:pt>
              </c:strCache>
            </c:strRef>
          </c:cat>
          <c:val>
            <c:numRef>
              <c:f>Sheet1!$D$2:$D$3</c:f>
              <c:numCache>
                <c:formatCode>General</c:formatCode>
                <c:ptCount val="2"/>
                <c:pt idx="0">
                  <c:v>89</c:v>
                </c:pt>
                <c:pt idx="1">
                  <c:v>88</c:v>
                </c:pt>
              </c:numCache>
            </c:numRef>
          </c:val>
          <c:extLst>
            <c:ext xmlns:c16="http://schemas.microsoft.com/office/drawing/2014/chart" uri="{C3380CC4-5D6E-409C-BE32-E72D297353CC}">
              <c16:uniqueId val="{00000004-6C97-4CE9-977D-150D59A39A07}"/>
            </c:ext>
          </c:extLst>
        </c:ser>
        <c:dLbls>
          <c:dLblPos val="outEnd"/>
          <c:showLegendKey val="0"/>
          <c:showVal val="1"/>
          <c:showCatName val="0"/>
          <c:showSerName val="0"/>
          <c:showPercent val="0"/>
          <c:showBubbleSize val="0"/>
        </c:dLbls>
        <c:gapWidth val="100"/>
        <c:axId val="491194568"/>
        <c:axId val="491195880"/>
      </c:barChart>
      <c:valAx>
        <c:axId val="491195880"/>
        <c:scaling>
          <c:orientation val="minMax"/>
        </c:scaling>
        <c:delete val="1"/>
        <c:axPos val="l"/>
        <c:majorGridlines>
          <c:spPr>
            <a:ln w="9525" cap="flat" cmpd="sng" algn="ctr">
              <a:solidFill>
                <a:schemeClr val="dk1">
                  <a:lumMod val="15000"/>
                  <a:lumOff val="85000"/>
                </a:schemeClr>
              </a:soli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r>
                  <a:rPr lang="en-US" dirty="0" smtClean="0"/>
                  <a:t>%</a:t>
                </a:r>
                <a:r>
                  <a:rPr lang="en-US" baseline="0" dirty="0" smtClean="0"/>
                  <a:t> Virally Suppressed</a:t>
                </a:r>
                <a:endParaRPr lang="en-US" dirty="0"/>
              </a:p>
            </c:rich>
          </c:tx>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title>
        <c:numFmt formatCode="General" sourceLinked="1"/>
        <c:majorTickMark val="out"/>
        <c:minorTickMark val="none"/>
        <c:tickLblPos val="nextTo"/>
        <c:crossAx val="491194568"/>
        <c:crosses val="autoZero"/>
        <c:crossBetween val="between"/>
      </c:valAx>
      <c:catAx>
        <c:axId val="491194568"/>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cap="none" spc="0" normalizeH="0" baseline="0">
                <a:solidFill>
                  <a:schemeClr val="dk1">
                    <a:lumMod val="65000"/>
                    <a:lumOff val="35000"/>
                  </a:schemeClr>
                </a:solidFill>
                <a:latin typeface="+mn-lt"/>
                <a:ea typeface="+mn-ea"/>
                <a:cs typeface="+mn-cs"/>
              </a:defRPr>
            </a:pPr>
            <a:endParaRPr lang="en-US"/>
          </a:p>
        </c:txPr>
        <c:crossAx val="491195880"/>
        <c:crosses val="autoZero"/>
        <c:auto val="1"/>
        <c:lblAlgn val="ctr"/>
        <c:lblOffset val="100"/>
        <c:noMultiLvlLbl val="0"/>
      </c:catAx>
      <c:spPr>
        <a:noFill/>
        <a:ln>
          <a:noFill/>
        </a:ln>
        <a:effectLst/>
      </c:spPr>
    </c:plotArea>
    <c:legend>
      <c:legendPos val="r"/>
      <c:layout>
        <c:manualLayout>
          <c:xMode val="edge"/>
          <c:yMode val="edge"/>
          <c:x val="0.6376421986740467"/>
          <c:y val="0.43349922705715882"/>
          <c:w val="0.33782219088189741"/>
          <c:h val="0.26021974170590861"/>
        </c:manualLayout>
      </c:layout>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Non virally </a:t>
            </a:r>
            <a:r>
              <a:rPr lang="en-US" b="1" dirty="0" smtClean="0"/>
              <a:t>suppressed CM </a:t>
            </a:r>
            <a:r>
              <a:rPr lang="en-US" b="1" dirty="0"/>
              <a:t>by race</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1"/>
        <c:ser>
          <c:idx val="0"/>
          <c:order val="0"/>
          <c:tx>
            <c:strRef>
              <c:f>Sheet1!$B$19</c:f>
              <c:strCache>
                <c:ptCount val="1"/>
                <c:pt idx="0">
                  <c:v>Number of clients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6765-49BC-B7A4-7C2ABC2AFBFC}"/>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6765-49BC-B7A4-7C2ABC2AFBFC}"/>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6765-49BC-B7A4-7C2ABC2AFBFC}"/>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6765-49BC-B7A4-7C2ABC2AFBFC}"/>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6765-49BC-B7A4-7C2ABC2AFBFC}"/>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baseline="0">
                    <a:solidFill>
                      <a:schemeClr val="tx1">
                        <a:lumMod val="65000"/>
                        <a:lumOff val="3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a:noFill/>
                    </a:ln>
                    <a:effectLst/>
                  </c:spPr>
                </c15:leaderLines>
              </c:ext>
            </c:extLst>
          </c:dLbls>
          <c:cat>
            <c:strRef>
              <c:f>Sheet1!$A$20:$A$24</c:f>
              <c:strCache>
                <c:ptCount val="5"/>
                <c:pt idx="0">
                  <c:v>Black African American</c:v>
                </c:pt>
                <c:pt idx="1">
                  <c:v>White</c:v>
                </c:pt>
                <c:pt idx="2">
                  <c:v>Asian</c:v>
                </c:pt>
                <c:pt idx="3">
                  <c:v>American Indian</c:v>
                </c:pt>
                <c:pt idx="4">
                  <c:v>Native Hawaiian</c:v>
                </c:pt>
              </c:strCache>
            </c:strRef>
          </c:cat>
          <c:val>
            <c:numRef>
              <c:f>Sheet1!$B$20:$B$24</c:f>
              <c:numCache>
                <c:formatCode>General</c:formatCode>
                <c:ptCount val="5"/>
                <c:pt idx="0">
                  <c:v>126</c:v>
                </c:pt>
                <c:pt idx="1">
                  <c:v>33</c:v>
                </c:pt>
                <c:pt idx="2">
                  <c:v>3</c:v>
                </c:pt>
                <c:pt idx="3">
                  <c:v>0</c:v>
                </c:pt>
                <c:pt idx="4">
                  <c:v>0</c:v>
                </c:pt>
              </c:numCache>
            </c:numRef>
          </c:val>
          <c:extLst>
            <c:ext xmlns:c16="http://schemas.microsoft.com/office/drawing/2014/chart" uri="{C3380CC4-5D6E-409C-BE32-E72D297353CC}">
              <c16:uniqueId val="{00000000-3A60-470B-BC98-EE76EC9048EB}"/>
            </c:ext>
          </c:extLst>
        </c:ser>
        <c:dLbls>
          <c:showLegendKey val="0"/>
          <c:showVal val="0"/>
          <c:showCatName val="0"/>
          <c:showSerName val="0"/>
          <c:showPercent val="0"/>
          <c:showBubbleSize val="0"/>
        </c:dLbls>
        <c:gapWidth val="0"/>
        <c:axId val="235727312"/>
        <c:axId val="235729280"/>
      </c:barChart>
      <c:catAx>
        <c:axId val="23572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5729280"/>
        <c:crosses val="autoZero"/>
        <c:auto val="1"/>
        <c:lblAlgn val="ctr"/>
        <c:lblOffset val="100"/>
        <c:noMultiLvlLbl val="0"/>
      </c:catAx>
      <c:valAx>
        <c:axId val="2357292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5727312"/>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Non virally suppressed </a:t>
            </a:r>
            <a:r>
              <a:rPr lang="en-US" sz="1400" b="1" baseline="0" dirty="0" smtClean="0"/>
              <a:t>CM by </a:t>
            </a:r>
            <a:r>
              <a:rPr lang="en-US" sz="1400" b="1" baseline="0" dirty="0"/>
              <a:t>ethnicity</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1"/>
        <c:ser>
          <c:idx val="0"/>
          <c:order val="0"/>
          <c:tx>
            <c:strRef>
              <c:f>Sheet1!$B$42</c:f>
              <c:strCache>
                <c:ptCount val="1"/>
                <c:pt idx="0">
                  <c:v>Number of clients</c:v>
                </c:pt>
              </c:strCache>
            </c:strRef>
          </c:tx>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5B16-4BDA-BD03-37318DFEB1ED}"/>
              </c:ext>
            </c:extLst>
          </c:dPt>
          <c:dPt>
            <c:idx val="1"/>
            <c:invertIfNegative val="0"/>
            <c:bubble3D val="0"/>
            <c:spPr>
              <a:solidFill>
                <a:schemeClr val="accent2"/>
              </a:solidFill>
              <a:ln w="19050">
                <a:solidFill>
                  <a:schemeClr val="lt1"/>
                </a:solidFill>
              </a:ln>
              <a:effectLst/>
            </c:spPr>
            <c:extLst>
              <c:ext xmlns:c16="http://schemas.microsoft.com/office/drawing/2014/chart" uri="{C3380CC4-5D6E-409C-BE32-E72D297353CC}">
                <c16:uniqueId val="{00000003-5B16-4BDA-BD03-37318DFEB1ED}"/>
              </c:ext>
            </c:extLst>
          </c:dPt>
          <c:dLbls>
            <c:dLbl>
              <c:idx val="0"/>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B16-4BDA-BD03-37318DFEB1ED}"/>
                </c:ext>
              </c:extLst>
            </c:dLbl>
            <c:dLbl>
              <c:idx val="1"/>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B16-4BDA-BD03-37318DFEB1ED}"/>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Sheet1!$A$43:$A$44</c:f>
              <c:strCache>
                <c:ptCount val="2"/>
                <c:pt idx="0">
                  <c:v>Haitian</c:v>
                </c:pt>
                <c:pt idx="1">
                  <c:v>Hispanic/Latino</c:v>
                </c:pt>
              </c:strCache>
            </c:strRef>
          </c:cat>
          <c:val>
            <c:numRef>
              <c:f>Sheet1!$B$43:$B$44</c:f>
              <c:numCache>
                <c:formatCode>General</c:formatCode>
                <c:ptCount val="2"/>
                <c:pt idx="0">
                  <c:v>35</c:v>
                </c:pt>
                <c:pt idx="1">
                  <c:v>18</c:v>
                </c:pt>
              </c:numCache>
            </c:numRef>
          </c:val>
          <c:extLst>
            <c:ext xmlns:c16="http://schemas.microsoft.com/office/drawing/2014/chart" uri="{C3380CC4-5D6E-409C-BE32-E72D297353CC}">
              <c16:uniqueId val="{00000004-5B16-4BDA-BD03-37318DFEB1ED}"/>
            </c:ext>
          </c:extLst>
        </c:ser>
        <c:dLbls>
          <c:showLegendKey val="0"/>
          <c:showVal val="0"/>
          <c:showCatName val="0"/>
          <c:showSerName val="0"/>
          <c:showPercent val="0"/>
          <c:showBubbleSize val="0"/>
        </c:dLbls>
        <c:gapWidth val="100"/>
        <c:axId val="244067224"/>
        <c:axId val="244069848"/>
      </c:barChart>
      <c:valAx>
        <c:axId val="24406984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4067224"/>
        <c:crosses val="autoZero"/>
        <c:crossBetween val="between"/>
      </c:valAx>
      <c:catAx>
        <c:axId val="24406722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44069848"/>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dirty="0"/>
              <a:t>CDC-defined AIDS</a:t>
            </a:r>
          </a:p>
          <a:p>
            <a:pPr>
              <a:defRPr/>
            </a:pPr>
            <a:r>
              <a:rPr lang="en-US" sz="1400" dirty="0"/>
              <a:t>(&lt;200 CD4 Count)</a:t>
            </a:r>
          </a:p>
        </c:rich>
      </c:tx>
      <c:layout>
        <c:manualLayout>
          <c:xMode val="edge"/>
          <c:yMode val="edge"/>
          <c:x val="0.35871292326082999"/>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003473830477072"/>
          <c:y val="0.14937612293046415"/>
          <c:w val="0.83996526169522923"/>
          <c:h val="0.70739620778712198"/>
        </c:manualLayout>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CDC-defined AIDS</c:v>
                </c:pt>
                <c:pt idx="1">
                  <c:v>HIV Positive</c:v>
                </c:pt>
              </c:strCache>
            </c:strRef>
          </c:cat>
          <c:val>
            <c:numRef>
              <c:f>Sheet1!$B$2:$B$3</c:f>
              <c:numCache>
                <c:formatCode>General</c:formatCode>
                <c:ptCount val="2"/>
                <c:pt idx="0">
                  <c:v>2276</c:v>
                </c:pt>
                <c:pt idx="1">
                  <c:v>1270</c:v>
                </c:pt>
              </c:numCache>
            </c:numRef>
          </c:val>
          <c:extLst>
            <c:ext xmlns:c16="http://schemas.microsoft.com/office/drawing/2014/chart" uri="{C3380CC4-5D6E-409C-BE32-E72D297353CC}">
              <c16:uniqueId val="{00000000-1FB6-4AD3-9EC9-FCD2B1D079D3}"/>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CDC-defined AIDS</c:v>
                </c:pt>
                <c:pt idx="1">
                  <c:v>HIV Positive</c:v>
                </c:pt>
              </c:strCache>
            </c:strRef>
          </c:cat>
          <c:val>
            <c:numRef>
              <c:f>Sheet1!$C$2:$C$3</c:f>
              <c:numCache>
                <c:formatCode>General</c:formatCode>
                <c:ptCount val="2"/>
                <c:pt idx="0">
                  <c:v>2671</c:v>
                </c:pt>
                <c:pt idx="1">
                  <c:v>892</c:v>
                </c:pt>
              </c:numCache>
            </c:numRef>
          </c:val>
          <c:extLst>
            <c:ext xmlns:c16="http://schemas.microsoft.com/office/drawing/2014/chart" uri="{C3380CC4-5D6E-409C-BE32-E72D297353CC}">
              <c16:uniqueId val="{00000001-1FB6-4AD3-9EC9-FCD2B1D079D3}"/>
            </c:ext>
          </c:extLst>
        </c:ser>
        <c:dLbls>
          <c:dLblPos val="outEnd"/>
          <c:showLegendKey val="0"/>
          <c:showVal val="1"/>
          <c:showCatName val="0"/>
          <c:showSerName val="0"/>
          <c:showPercent val="0"/>
          <c:showBubbleSize val="0"/>
        </c:dLbls>
        <c:gapWidth val="219"/>
        <c:overlap val="-27"/>
        <c:axId val="178391192"/>
        <c:axId val="178392176"/>
      </c:barChart>
      <c:catAx>
        <c:axId val="17839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8392176"/>
        <c:crosses val="autoZero"/>
        <c:auto val="1"/>
        <c:lblAlgn val="ctr"/>
        <c:lblOffset val="100"/>
        <c:noMultiLvlLbl val="0"/>
      </c:catAx>
      <c:valAx>
        <c:axId val="17839217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178391192"/>
        <c:crosses val="autoZero"/>
        <c:crossBetween val="between"/>
      </c:valAx>
      <c:spPr>
        <a:noFill/>
        <a:ln>
          <a:noFill/>
        </a:ln>
        <a:effectLst/>
      </c:spPr>
    </c:plotArea>
    <c:legend>
      <c:legendPos val="b"/>
      <c:layout>
        <c:manualLayout>
          <c:xMode val="edge"/>
          <c:yMode val="edge"/>
          <c:x val="1.4846599620592005E-2"/>
          <c:y val="0.80994117578955882"/>
          <c:w val="0.17822738494321874"/>
          <c:h val="5.639135729313907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400" b="1" baseline="0" dirty="0"/>
              <a:t>Non virally </a:t>
            </a:r>
            <a:r>
              <a:rPr lang="en-US" sz="1400" b="1" baseline="0" dirty="0" smtClean="0"/>
              <a:t>suppressed CM </a:t>
            </a:r>
            <a:r>
              <a:rPr lang="en-US" sz="1400" b="1" baseline="0" dirty="0"/>
              <a:t>by gender</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0375000824618176"/>
          <c:y val="0.30663172753893175"/>
          <c:w val="0.62057313246818613"/>
          <c:h val="0.58114729984617275"/>
        </c:manualLayout>
      </c:layout>
      <c:barChart>
        <c:barDir val="bar"/>
        <c:grouping val="clustered"/>
        <c:varyColors val="1"/>
        <c:ser>
          <c:idx val="0"/>
          <c:order val="0"/>
          <c:spPr>
            <a:solidFill>
              <a:schemeClr val="accent2"/>
            </a:solidFill>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E4B1-47EB-A32D-6F6452E6E5DC}"/>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0-E497-4DD7-9EDF-0344CFFBFE32}"/>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5-E4B1-47EB-A32D-6F6452E6E5DC}"/>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Sheet1!$A$141:$A$143</c:f>
              <c:strCache>
                <c:ptCount val="3"/>
                <c:pt idx="0">
                  <c:v>Female</c:v>
                </c:pt>
                <c:pt idx="1">
                  <c:v>Male</c:v>
                </c:pt>
                <c:pt idx="2">
                  <c:v>Transgender</c:v>
                </c:pt>
              </c:strCache>
            </c:strRef>
          </c:cat>
          <c:val>
            <c:numRef>
              <c:f>Sheet1!$B$141:$B$143</c:f>
              <c:numCache>
                <c:formatCode>General</c:formatCode>
                <c:ptCount val="3"/>
                <c:pt idx="0">
                  <c:v>65</c:v>
                </c:pt>
                <c:pt idx="1">
                  <c:v>96</c:v>
                </c:pt>
                <c:pt idx="2">
                  <c:v>1</c:v>
                </c:pt>
              </c:numCache>
            </c:numRef>
          </c:val>
          <c:extLst>
            <c:ext xmlns:c16="http://schemas.microsoft.com/office/drawing/2014/chart" uri="{C3380CC4-5D6E-409C-BE32-E72D297353CC}">
              <c16:uniqueId val="{00000000-840F-43E7-8A10-6E0C36F5B642}"/>
            </c:ext>
          </c:extLst>
        </c:ser>
        <c:dLbls>
          <c:showLegendKey val="0"/>
          <c:showVal val="0"/>
          <c:showCatName val="0"/>
          <c:showSerName val="0"/>
          <c:showPercent val="0"/>
          <c:showBubbleSize val="0"/>
        </c:dLbls>
        <c:gapWidth val="182"/>
        <c:axId val="392558608"/>
        <c:axId val="392563200"/>
      </c:barChart>
      <c:catAx>
        <c:axId val="392558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392563200"/>
        <c:crosses val="autoZero"/>
        <c:auto val="1"/>
        <c:lblAlgn val="ctr"/>
        <c:lblOffset val="100"/>
        <c:noMultiLvlLbl val="0"/>
      </c:catAx>
      <c:valAx>
        <c:axId val="3925632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2558608"/>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400" dirty="0"/>
              <a:t>Non-virally suppressed </a:t>
            </a:r>
            <a:r>
              <a:rPr lang="en-US" sz="1400" dirty="0" smtClean="0"/>
              <a:t>CM by </a:t>
            </a:r>
            <a:r>
              <a:rPr lang="en-US" sz="1400" dirty="0"/>
              <a:t>housing status</a:t>
            </a:r>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01-73E1-48AC-85E7-281C26D60B06}"/>
              </c:ext>
            </c:extLst>
          </c:dPt>
          <c:dPt>
            <c:idx val="1"/>
            <c:invertIfNegative val="0"/>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03-73E1-48AC-85E7-281C26D60B06}"/>
              </c:ext>
            </c:extLst>
          </c:dPt>
          <c:dPt>
            <c:idx val="2"/>
            <c:invertIfNegative val="0"/>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05-73E1-48AC-85E7-281C26D60B06}"/>
              </c:ext>
            </c:extLst>
          </c:dPt>
          <c:dPt>
            <c:idx val="3"/>
            <c:invertIfNegative val="0"/>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07-73E1-48AC-85E7-281C26D60B06}"/>
              </c:ext>
            </c:extLst>
          </c:dPt>
          <c:dPt>
            <c:idx val="4"/>
            <c:invertIfNegative val="0"/>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09-73E1-48AC-85E7-281C26D60B06}"/>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Sheet1!$A$117:$A$121</c:f>
              <c:strCache>
                <c:ptCount val="5"/>
                <c:pt idx="0">
                  <c:v>Non-permanently housed</c:v>
                </c:pt>
                <c:pt idx="1">
                  <c:v>Temporary</c:v>
                </c:pt>
                <c:pt idx="2">
                  <c:v>Unstable</c:v>
                </c:pt>
                <c:pt idx="3">
                  <c:v>Stable</c:v>
                </c:pt>
                <c:pt idx="4">
                  <c:v>other</c:v>
                </c:pt>
              </c:strCache>
            </c:strRef>
          </c:cat>
          <c:val>
            <c:numRef>
              <c:f>Sheet1!$B$117:$B$121</c:f>
              <c:numCache>
                <c:formatCode>General</c:formatCode>
                <c:ptCount val="5"/>
                <c:pt idx="0">
                  <c:v>0</c:v>
                </c:pt>
                <c:pt idx="1">
                  <c:v>7</c:v>
                </c:pt>
                <c:pt idx="2">
                  <c:v>14</c:v>
                </c:pt>
                <c:pt idx="3">
                  <c:v>141</c:v>
                </c:pt>
                <c:pt idx="4">
                  <c:v>0</c:v>
                </c:pt>
              </c:numCache>
            </c:numRef>
          </c:val>
          <c:extLst>
            <c:ext xmlns:c16="http://schemas.microsoft.com/office/drawing/2014/chart" uri="{C3380CC4-5D6E-409C-BE32-E72D297353CC}">
              <c16:uniqueId val="{0000000A-73E1-48AC-85E7-281C26D60B06}"/>
            </c:ext>
          </c:extLst>
        </c:ser>
        <c:dLbls>
          <c:showLegendKey val="0"/>
          <c:showVal val="0"/>
          <c:showCatName val="0"/>
          <c:showSerName val="0"/>
          <c:showPercent val="0"/>
          <c:showBubbleSize val="0"/>
        </c:dLbls>
        <c:gapWidth val="100"/>
        <c:axId val="423707688"/>
        <c:axId val="423700472"/>
      </c:barChart>
      <c:valAx>
        <c:axId val="423700472"/>
        <c:scaling>
          <c:orientation val="minMax"/>
        </c:scaling>
        <c:delete val="1"/>
        <c:axPos val="b"/>
        <c:majorGridlines>
          <c:spPr>
            <a:ln w="9525" cap="flat" cmpd="sng" algn="ctr">
              <a:solidFill>
                <a:schemeClr val="tx2">
                  <a:lumMod val="15000"/>
                  <a:lumOff val="85000"/>
                </a:schemeClr>
              </a:solidFill>
              <a:round/>
            </a:ln>
            <a:effectLst/>
          </c:spPr>
        </c:majorGridlines>
        <c:numFmt formatCode="General" sourceLinked="1"/>
        <c:majorTickMark val="out"/>
        <c:minorTickMark val="none"/>
        <c:tickLblPos val="nextTo"/>
        <c:crossAx val="423707688"/>
        <c:crossBetween val="between"/>
      </c:valAx>
      <c:catAx>
        <c:axId val="423707688"/>
        <c:scaling>
          <c:orientation val="minMax"/>
        </c:scaling>
        <c:delete val="0"/>
        <c:axPos val="l"/>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3700472"/>
        <c:auto val="1"/>
        <c:lblAlgn val="ctr"/>
        <c:lblOffset val="100"/>
        <c:noMultiLvlLbl val="0"/>
      </c:cat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smtClean="0"/>
              <a:t>Non-virally</a:t>
            </a:r>
            <a:r>
              <a:rPr lang="en-US" b="1" baseline="0" dirty="0" smtClean="0"/>
              <a:t> suppressed CM by risk factor </a:t>
            </a:r>
            <a:endParaRPr lang="en-US" b="1"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Heterosexual</c:v>
                </c:pt>
                <c:pt idx="1">
                  <c:v>MSM</c:v>
                </c:pt>
                <c:pt idx="2">
                  <c:v>Unknown</c:v>
                </c:pt>
                <c:pt idx="3">
                  <c:v>Perinatal</c:v>
                </c:pt>
                <c:pt idx="4">
                  <c:v>IUD</c:v>
                </c:pt>
                <c:pt idx="5">
                  <c:v>Transfusion</c:v>
                </c:pt>
                <c:pt idx="6">
                  <c:v>MSM/IUD</c:v>
                </c:pt>
                <c:pt idx="7">
                  <c:v>Hemophilia</c:v>
                </c:pt>
              </c:strCache>
            </c:strRef>
          </c:cat>
          <c:val>
            <c:numRef>
              <c:f>Sheet1!$B$2:$B$9</c:f>
              <c:numCache>
                <c:formatCode>General</c:formatCode>
                <c:ptCount val="8"/>
                <c:pt idx="0">
                  <c:v>100</c:v>
                </c:pt>
                <c:pt idx="1">
                  <c:v>35</c:v>
                </c:pt>
                <c:pt idx="2">
                  <c:v>11</c:v>
                </c:pt>
                <c:pt idx="3">
                  <c:v>9</c:v>
                </c:pt>
                <c:pt idx="4">
                  <c:v>4</c:v>
                </c:pt>
                <c:pt idx="5">
                  <c:v>2</c:v>
                </c:pt>
                <c:pt idx="6">
                  <c:v>1</c:v>
                </c:pt>
                <c:pt idx="7">
                  <c:v>0</c:v>
                </c:pt>
              </c:numCache>
            </c:numRef>
          </c:val>
          <c:extLst>
            <c:ext xmlns:c16="http://schemas.microsoft.com/office/drawing/2014/chart" uri="{C3380CC4-5D6E-409C-BE32-E72D297353CC}">
              <c16:uniqueId val="{00000000-0BE0-471E-9ACE-4048AFE47B34}"/>
            </c:ext>
          </c:extLst>
        </c:ser>
        <c:dLbls>
          <c:dLblPos val="outEnd"/>
          <c:showLegendKey val="0"/>
          <c:showVal val="1"/>
          <c:showCatName val="0"/>
          <c:showSerName val="0"/>
          <c:showPercent val="0"/>
          <c:showBubbleSize val="0"/>
        </c:dLbls>
        <c:gapWidth val="219"/>
        <c:overlap val="-27"/>
        <c:axId val="417605456"/>
        <c:axId val="417605784"/>
      </c:barChart>
      <c:catAx>
        <c:axId val="41760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7605784"/>
        <c:crosses val="autoZero"/>
        <c:auto val="1"/>
        <c:lblAlgn val="ctr"/>
        <c:lblOffset val="100"/>
        <c:noMultiLvlLbl val="0"/>
      </c:catAx>
      <c:valAx>
        <c:axId val="41760578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17605456"/>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i="0" baseline="0"/>
              <a:t>Viral Suppression Rates (VS)</a:t>
            </a:r>
          </a:p>
        </c:rich>
      </c:tx>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Baseline</c:v>
                </c:pt>
                <c:pt idx="1">
                  <c:v>2nd Reporting</c:v>
                </c:pt>
                <c:pt idx="2">
                  <c:v>3rd Reporting</c:v>
                </c:pt>
                <c:pt idx="3">
                  <c:v>4th Reporting</c:v>
                </c:pt>
              </c:strCache>
            </c:strRef>
          </c:cat>
          <c:val>
            <c:numRef>
              <c:f>Sheet1!$B$2:$B$5</c:f>
              <c:numCache>
                <c:formatCode>General</c:formatCode>
                <c:ptCount val="4"/>
                <c:pt idx="0">
                  <c:v>83.46</c:v>
                </c:pt>
                <c:pt idx="1">
                  <c:v>84.62</c:v>
                </c:pt>
                <c:pt idx="2">
                  <c:v>85.95</c:v>
                </c:pt>
                <c:pt idx="3">
                  <c:v>84.13</c:v>
                </c:pt>
              </c:numCache>
            </c:numRef>
          </c:val>
          <c:extLst>
            <c:ext xmlns:c16="http://schemas.microsoft.com/office/drawing/2014/chart" uri="{C3380CC4-5D6E-409C-BE32-E72D297353CC}">
              <c16:uniqueId val="{00000000-DCD1-42F4-9E87-EAF2D2DD961C}"/>
            </c:ext>
          </c:extLst>
        </c:ser>
        <c:ser>
          <c:idx val="1"/>
          <c:order val="1"/>
          <c:tx>
            <c:strRef>
              <c:f>Sheet1!$C$1</c:f>
              <c:strCache>
                <c:ptCount val="1"/>
                <c:pt idx="0">
                  <c:v>Youth</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Baseline</c:v>
                </c:pt>
                <c:pt idx="1">
                  <c:v>2nd Reporting</c:v>
                </c:pt>
                <c:pt idx="2">
                  <c:v>3rd Reporting</c:v>
                </c:pt>
                <c:pt idx="3">
                  <c:v>4th Reporting</c:v>
                </c:pt>
              </c:strCache>
            </c:strRef>
          </c:cat>
          <c:val>
            <c:numRef>
              <c:f>Sheet1!$C$2:$C$5</c:f>
              <c:numCache>
                <c:formatCode>General</c:formatCode>
                <c:ptCount val="4"/>
                <c:pt idx="0">
                  <c:v>84.62</c:v>
                </c:pt>
                <c:pt idx="1">
                  <c:v>79.63</c:v>
                </c:pt>
                <c:pt idx="2">
                  <c:v>85.71</c:v>
                </c:pt>
                <c:pt idx="3">
                  <c:v>73.209999999999994</c:v>
                </c:pt>
              </c:numCache>
            </c:numRef>
          </c:val>
          <c:extLst>
            <c:ext xmlns:c16="http://schemas.microsoft.com/office/drawing/2014/chart" uri="{C3380CC4-5D6E-409C-BE32-E72D297353CC}">
              <c16:uniqueId val="{00000001-DCD1-42F4-9E87-EAF2D2DD961C}"/>
            </c:ext>
          </c:extLst>
        </c:ser>
        <c:dLbls>
          <c:showLegendKey val="0"/>
          <c:showVal val="0"/>
          <c:showCatName val="0"/>
          <c:showSerName val="0"/>
          <c:showPercent val="0"/>
          <c:showBubbleSize val="0"/>
        </c:dLbls>
        <c:gapWidth val="219"/>
        <c:overlap val="-27"/>
        <c:axId val="570293128"/>
        <c:axId val="570297392"/>
      </c:barChart>
      <c:catAx>
        <c:axId val="570293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570297392"/>
        <c:crosses val="autoZero"/>
        <c:auto val="1"/>
        <c:lblAlgn val="ctr"/>
        <c:lblOffset val="100"/>
        <c:noMultiLvlLbl val="0"/>
      </c:catAx>
      <c:valAx>
        <c:axId val="570297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702931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Gender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Female</c:v>
                </c:pt>
                <c:pt idx="1">
                  <c:v>Male</c:v>
                </c:pt>
                <c:pt idx="2">
                  <c:v>Transgender</c:v>
                </c:pt>
              </c:strCache>
            </c:strRef>
          </c:cat>
          <c:val>
            <c:numRef>
              <c:f>Sheet1!$B$2:$B$4</c:f>
              <c:numCache>
                <c:formatCode>General</c:formatCode>
                <c:ptCount val="3"/>
                <c:pt idx="0">
                  <c:v>1370</c:v>
                </c:pt>
                <c:pt idx="1">
                  <c:v>2160</c:v>
                </c:pt>
                <c:pt idx="2">
                  <c:v>16</c:v>
                </c:pt>
              </c:numCache>
            </c:numRef>
          </c:val>
          <c:extLst>
            <c:ext xmlns:c16="http://schemas.microsoft.com/office/drawing/2014/chart" uri="{C3380CC4-5D6E-409C-BE32-E72D297353CC}">
              <c16:uniqueId val="{00000000-DF2C-4683-9784-685582E5272A}"/>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Female</c:v>
                </c:pt>
                <c:pt idx="1">
                  <c:v>Male</c:v>
                </c:pt>
                <c:pt idx="2">
                  <c:v>Transgender</c:v>
                </c:pt>
              </c:strCache>
            </c:strRef>
          </c:cat>
          <c:val>
            <c:numRef>
              <c:f>Sheet1!$C$2:$C$4</c:f>
              <c:numCache>
                <c:formatCode>General</c:formatCode>
                <c:ptCount val="3"/>
                <c:pt idx="0">
                  <c:v>1381</c:v>
                </c:pt>
                <c:pt idx="1">
                  <c:v>2165</c:v>
                </c:pt>
                <c:pt idx="2">
                  <c:v>17</c:v>
                </c:pt>
              </c:numCache>
            </c:numRef>
          </c:val>
          <c:extLst>
            <c:ext xmlns:c16="http://schemas.microsoft.com/office/drawing/2014/chart" uri="{C3380CC4-5D6E-409C-BE32-E72D297353CC}">
              <c16:uniqueId val="{00000001-DF2C-4683-9784-685582E5272A}"/>
            </c:ext>
          </c:extLst>
        </c:ser>
        <c:dLbls>
          <c:dLblPos val="outEnd"/>
          <c:showLegendKey val="0"/>
          <c:showVal val="1"/>
          <c:showCatName val="0"/>
          <c:showSerName val="0"/>
          <c:showPercent val="0"/>
          <c:showBubbleSize val="0"/>
        </c:dLbls>
        <c:gapWidth val="219"/>
        <c:overlap val="-27"/>
        <c:axId val="409008960"/>
        <c:axId val="409008304"/>
      </c:barChart>
      <c:catAx>
        <c:axId val="409008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9008304"/>
        <c:crosses val="autoZero"/>
        <c:auto val="1"/>
        <c:lblAlgn val="ctr"/>
        <c:lblOffset val="100"/>
        <c:noMultiLvlLbl val="0"/>
      </c:catAx>
      <c:valAx>
        <c:axId val="40900830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9008960"/>
        <c:crosses val="autoZero"/>
        <c:crossBetween val="between"/>
      </c:valAx>
      <c:spPr>
        <a:noFill/>
        <a:ln>
          <a:noFill/>
        </a:ln>
        <a:effectLst/>
      </c:spPr>
    </c:plotArea>
    <c:legend>
      <c:legendPos val="b"/>
      <c:layout>
        <c:manualLayout>
          <c:xMode val="edge"/>
          <c:yMode val="edge"/>
          <c:x val="0.8296455484500902"/>
          <c:y val="0.32149147293354269"/>
          <c:w val="0.16575475026947598"/>
          <c:h val="5.643822485331760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aseline="0" dirty="0" smtClean="0"/>
              <a:t>Enrollment Status</a:t>
            </a:r>
            <a:endParaRPr lang="en-US" sz="1600" baseline="0" dirty="0"/>
          </a:p>
        </c:rich>
      </c:tx>
      <c:layout>
        <c:manualLayout>
          <c:xMode val="edge"/>
          <c:yMode val="edge"/>
          <c:x val="0.27734214252083422"/>
          <c:y val="1.167456998284205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Active</c:v>
                </c:pt>
                <c:pt idx="1">
                  <c:v>Deceased</c:v>
                </c:pt>
                <c:pt idx="2">
                  <c:v>Referred to another program or discharged</c:v>
                </c:pt>
                <c:pt idx="3">
                  <c:v>Relocated</c:v>
                </c:pt>
                <c:pt idx="4">
                  <c:v>Removed due to violation of rules</c:v>
                </c:pt>
              </c:strCache>
            </c:strRef>
          </c:cat>
          <c:val>
            <c:numRef>
              <c:f>Sheet1!$B$2:$B$6</c:f>
              <c:numCache>
                <c:formatCode>General</c:formatCode>
                <c:ptCount val="5"/>
                <c:pt idx="0">
                  <c:v>3132</c:v>
                </c:pt>
                <c:pt idx="1">
                  <c:v>21</c:v>
                </c:pt>
                <c:pt idx="2">
                  <c:v>301</c:v>
                </c:pt>
                <c:pt idx="3">
                  <c:v>36</c:v>
                </c:pt>
                <c:pt idx="4">
                  <c:v>70</c:v>
                </c:pt>
              </c:numCache>
            </c:numRef>
          </c:val>
          <c:extLst>
            <c:ext xmlns:c16="http://schemas.microsoft.com/office/drawing/2014/chart" uri="{C3380CC4-5D6E-409C-BE32-E72D297353CC}">
              <c16:uniqueId val="{00000000-6F8F-4BB2-BA3A-6926B120EB95}"/>
            </c:ext>
          </c:extLst>
        </c:ser>
        <c:ser>
          <c:idx val="1"/>
          <c:order val="1"/>
          <c:tx>
            <c:strRef>
              <c:f>Sheet1!$C$1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Active</c:v>
                </c:pt>
                <c:pt idx="1">
                  <c:v>Deceased</c:v>
                </c:pt>
                <c:pt idx="2">
                  <c:v>Referred to another program or discharged</c:v>
                </c:pt>
                <c:pt idx="3">
                  <c:v>Relocated</c:v>
                </c:pt>
                <c:pt idx="4">
                  <c:v>Removed due to violation of rules</c:v>
                </c:pt>
              </c:strCache>
            </c:strRef>
          </c:cat>
          <c:val>
            <c:numRef>
              <c:f>Sheet1!$C$2:$C$6</c:f>
              <c:numCache>
                <c:formatCode>General</c:formatCode>
                <c:ptCount val="5"/>
                <c:pt idx="0">
                  <c:v>3309</c:v>
                </c:pt>
                <c:pt idx="1">
                  <c:v>20</c:v>
                </c:pt>
                <c:pt idx="2">
                  <c:v>53</c:v>
                </c:pt>
                <c:pt idx="3">
                  <c:v>9</c:v>
                </c:pt>
                <c:pt idx="4">
                  <c:v>27</c:v>
                </c:pt>
              </c:numCache>
            </c:numRef>
          </c:val>
          <c:extLst>
            <c:ext xmlns:c16="http://schemas.microsoft.com/office/drawing/2014/chart" uri="{C3380CC4-5D6E-409C-BE32-E72D297353CC}">
              <c16:uniqueId val="{00000003-6F8F-4BB2-BA3A-6926B120EB95}"/>
            </c:ext>
          </c:extLst>
        </c:ser>
        <c:dLbls>
          <c:dLblPos val="ctr"/>
          <c:showLegendKey val="0"/>
          <c:showVal val="1"/>
          <c:showCatName val="0"/>
          <c:showSerName val="0"/>
          <c:showPercent val="0"/>
          <c:showBubbleSize val="0"/>
        </c:dLbls>
        <c:gapWidth val="182"/>
        <c:axId val="236341328"/>
        <c:axId val="236341656"/>
      </c:barChart>
      <c:catAx>
        <c:axId val="236341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36341656"/>
        <c:crosses val="autoZero"/>
        <c:auto val="1"/>
        <c:lblAlgn val="ctr"/>
        <c:lblOffset val="100"/>
        <c:noMultiLvlLbl val="0"/>
      </c:catAx>
      <c:valAx>
        <c:axId val="236341656"/>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236341328"/>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Age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2-12 years</c:v>
                </c:pt>
                <c:pt idx="1">
                  <c:v>13-24 years</c:v>
                </c:pt>
                <c:pt idx="2">
                  <c:v>24-44 years</c:v>
                </c:pt>
                <c:pt idx="3">
                  <c:v>45-64 years</c:v>
                </c:pt>
                <c:pt idx="4">
                  <c:v>65+ years</c:v>
                </c:pt>
              </c:strCache>
            </c:strRef>
          </c:cat>
          <c:val>
            <c:numRef>
              <c:f>Sheet1!$B$2:$B$6</c:f>
              <c:numCache>
                <c:formatCode>General</c:formatCode>
                <c:ptCount val="5"/>
                <c:pt idx="0">
                  <c:v>4</c:v>
                </c:pt>
                <c:pt idx="1">
                  <c:v>107</c:v>
                </c:pt>
                <c:pt idx="2">
                  <c:v>1076</c:v>
                </c:pt>
                <c:pt idx="3">
                  <c:v>1980</c:v>
                </c:pt>
                <c:pt idx="4">
                  <c:v>379</c:v>
                </c:pt>
              </c:numCache>
            </c:numRef>
          </c:val>
          <c:extLst>
            <c:ext xmlns:c16="http://schemas.microsoft.com/office/drawing/2014/chart" uri="{C3380CC4-5D6E-409C-BE32-E72D297353CC}">
              <c16:uniqueId val="{00000000-A59D-4E6C-9334-8A980A0E1798}"/>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2-12 years</c:v>
                </c:pt>
                <c:pt idx="1">
                  <c:v>13-24 years</c:v>
                </c:pt>
                <c:pt idx="2">
                  <c:v>24-44 years</c:v>
                </c:pt>
                <c:pt idx="3">
                  <c:v>45-64 years</c:v>
                </c:pt>
                <c:pt idx="4">
                  <c:v>65+ years</c:v>
                </c:pt>
              </c:strCache>
            </c:strRef>
          </c:cat>
          <c:val>
            <c:numRef>
              <c:f>Sheet1!$C$2:$C$6</c:f>
              <c:numCache>
                <c:formatCode>General</c:formatCode>
                <c:ptCount val="5"/>
                <c:pt idx="0">
                  <c:v>4</c:v>
                </c:pt>
                <c:pt idx="1">
                  <c:v>110</c:v>
                </c:pt>
                <c:pt idx="2">
                  <c:v>1054</c:v>
                </c:pt>
                <c:pt idx="3">
                  <c:v>1983</c:v>
                </c:pt>
                <c:pt idx="4">
                  <c:v>412</c:v>
                </c:pt>
              </c:numCache>
            </c:numRef>
          </c:val>
          <c:extLst>
            <c:ext xmlns:c16="http://schemas.microsoft.com/office/drawing/2014/chart" uri="{C3380CC4-5D6E-409C-BE32-E72D297353CC}">
              <c16:uniqueId val="{00000001-A59D-4E6C-9334-8A980A0E1798}"/>
            </c:ext>
          </c:extLst>
        </c:ser>
        <c:dLbls>
          <c:dLblPos val="outEnd"/>
          <c:showLegendKey val="0"/>
          <c:showVal val="1"/>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08320056"/>
        <c:crosses val="autoZero"/>
        <c:crossBetween val="between"/>
      </c:valAx>
      <c:spPr>
        <a:noFill/>
        <a:ln>
          <a:noFill/>
        </a:ln>
        <a:effectLst/>
      </c:spPr>
    </c:plotArea>
    <c:legend>
      <c:legendPos val="b"/>
      <c:layout>
        <c:manualLayout>
          <c:xMode val="edge"/>
          <c:yMode val="edge"/>
          <c:x val="5.0893279058680567E-2"/>
          <c:y val="0.1571018805851985"/>
          <c:w val="0.17965035807649793"/>
          <c:h val="5.494543246896285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2017</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365-400E-ABDD-470D7635D8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365-400E-ABDD-470D7635D8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365-400E-ABDD-470D7635D8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365-400E-ABDD-470D7635D817}"/>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Hispanic</c:v>
                </c:pt>
                <c:pt idx="1">
                  <c:v>Black or African American</c:v>
                </c:pt>
                <c:pt idx="2">
                  <c:v>White</c:v>
                </c:pt>
                <c:pt idx="3">
                  <c:v>Other</c:v>
                </c:pt>
              </c:strCache>
            </c:strRef>
          </c:cat>
          <c:val>
            <c:numRef>
              <c:f>Sheet1!$B$2:$B$5</c:f>
              <c:numCache>
                <c:formatCode>General</c:formatCode>
                <c:ptCount val="4"/>
                <c:pt idx="0">
                  <c:v>603</c:v>
                </c:pt>
                <c:pt idx="1">
                  <c:v>2254</c:v>
                </c:pt>
                <c:pt idx="2">
                  <c:v>671</c:v>
                </c:pt>
                <c:pt idx="3">
                  <c:v>29</c:v>
                </c:pt>
              </c:numCache>
            </c:numRef>
          </c:val>
          <c:extLst>
            <c:ext xmlns:c16="http://schemas.microsoft.com/office/drawing/2014/chart" uri="{C3380CC4-5D6E-409C-BE32-E72D297353CC}">
              <c16:uniqueId val="{00000008-F365-400E-ABDD-470D7635D817}"/>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2018</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2018</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9A3-488A-9DE4-DCDE20D2B9C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9A3-488A-9DE4-DCDE20D2B9C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9A3-488A-9DE4-DCDE20D2B9C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9A3-488A-9DE4-DCDE20D2B9C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Sheet1!$A$2:$A$5</c:f>
              <c:strCache>
                <c:ptCount val="4"/>
                <c:pt idx="0">
                  <c:v>Hispanic</c:v>
                </c:pt>
                <c:pt idx="1">
                  <c:v>Black or African American</c:v>
                </c:pt>
                <c:pt idx="2">
                  <c:v>White</c:v>
                </c:pt>
                <c:pt idx="3">
                  <c:v>Other</c:v>
                </c:pt>
              </c:strCache>
            </c:strRef>
          </c:cat>
          <c:val>
            <c:numRef>
              <c:f>Sheet1!$B$2:$B$5</c:f>
              <c:numCache>
                <c:formatCode>General</c:formatCode>
                <c:ptCount val="4"/>
                <c:pt idx="0">
                  <c:v>644</c:v>
                </c:pt>
                <c:pt idx="1">
                  <c:v>2249</c:v>
                </c:pt>
                <c:pt idx="2">
                  <c:v>650</c:v>
                </c:pt>
                <c:pt idx="3">
                  <c:v>34</c:v>
                </c:pt>
              </c:numCache>
            </c:numRef>
          </c:val>
          <c:extLst>
            <c:ext xmlns:c16="http://schemas.microsoft.com/office/drawing/2014/chart" uri="{C3380CC4-5D6E-409C-BE32-E72D297353CC}">
              <c16:uniqueId val="{00000008-C9A3-488A-9DE4-DCDE20D2B9CD}"/>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Household Income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Sheet1!$A$2:$A$8</c:f>
              <c:strCache>
                <c:ptCount val="7"/>
                <c:pt idx="0">
                  <c:v>Below 100% FPL</c:v>
                </c:pt>
                <c:pt idx="1">
                  <c:v>100-138% FPL</c:v>
                </c:pt>
                <c:pt idx="2">
                  <c:v>139-200% FPL</c:v>
                </c:pt>
                <c:pt idx="3">
                  <c:v>201-250% FPL</c:v>
                </c:pt>
                <c:pt idx="4">
                  <c:v>251-400% FPL</c:v>
                </c:pt>
                <c:pt idx="5">
                  <c:v>401-500% FPL</c:v>
                </c:pt>
                <c:pt idx="6">
                  <c:v>More than 500% FPL</c:v>
                </c:pt>
              </c:strCache>
            </c:strRef>
          </c:cat>
          <c:val>
            <c:numRef>
              <c:f>Sheet1!$B$2:$B$8</c:f>
              <c:numCache>
                <c:formatCode>General</c:formatCode>
                <c:ptCount val="7"/>
                <c:pt idx="0">
                  <c:v>1869</c:v>
                </c:pt>
                <c:pt idx="1">
                  <c:v>503</c:v>
                </c:pt>
                <c:pt idx="2">
                  <c:v>529</c:v>
                </c:pt>
                <c:pt idx="3">
                  <c:v>282</c:v>
                </c:pt>
                <c:pt idx="4">
                  <c:v>337</c:v>
                </c:pt>
                <c:pt idx="5">
                  <c:v>13</c:v>
                </c:pt>
                <c:pt idx="6">
                  <c:v>11</c:v>
                </c:pt>
              </c:numCache>
            </c:numRef>
          </c:val>
          <c:extLst>
            <c:ext xmlns:c16="http://schemas.microsoft.com/office/drawing/2014/chart" uri="{C3380CC4-5D6E-409C-BE32-E72D297353CC}">
              <c16:uniqueId val="{00000000-BFAF-4B5E-9843-547BFC0365D0}"/>
            </c:ext>
          </c:extLst>
        </c:ser>
        <c:ser>
          <c:idx val="1"/>
          <c:order val="1"/>
          <c:tx>
            <c:strRef>
              <c:f>Sheet1!$C$1</c:f>
              <c:strCache>
                <c:ptCount val="1"/>
                <c:pt idx="0">
                  <c:v>2018</c:v>
                </c:pt>
              </c:strCache>
            </c:strRef>
          </c:tx>
          <c:spPr>
            <a:solidFill>
              <a:schemeClr val="accent2"/>
            </a:solidFill>
            <a:ln>
              <a:noFill/>
            </a:ln>
            <a:effectLst/>
          </c:spPr>
          <c:invertIfNegative val="0"/>
          <c:cat>
            <c:strRef>
              <c:f>Sheet1!$A$2:$A$8</c:f>
              <c:strCache>
                <c:ptCount val="7"/>
                <c:pt idx="0">
                  <c:v>Below 100% FPL</c:v>
                </c:pt>
                <c:pt idx="1">
                  <c:v>100-138% FPL</c:v>
                </c:pt>
                <c:pt idx="2">
                  <c:v>139-200% FPL</c:v>
                </c:pt>
                <c:pt idx="3">
                  <c:v>201-250% FPL</c:v>
                </c:pt>
                <c:pt idx="4">
                  <c:v>251-400% FPL</c:v>
                </c:pt>
                <c:pt idx="5">
                  <c:v>401-500% FPL</c:v>
                </c:pt>
                <c:pt idx="6">
                  <c:v>More than 500% FPL</c:v>
                </c:pt>
              </c:strCache>
            </c:strRef>
          </c:cat>
          <c:val>
            <c:numRef>
              <c:f>Sheet1!$C$2:$C$8</c:f>
              <c:numCache>
                <c:formatCode>General</c:formatCode>
                <c:ptCount val="7"/>
                <c:pt idx="0">
                  <c:v>1791</c:v>
                </c:pt>
                <c:pt idx="1">
                  <c:v>501</c:v>
                </c:pt>
                <c:pt idx="2">
                  <c:v>549</c:v>
                </c:pt>
                <c:pt idx="3">
                  <c:v>314</c:v>
                </c:pt>
                <c:pt idx="4">
                  <c:v>384</c:v>
                </c:pt>
                <c:pt idx="5">
                  <c:v>17</c:v>
                </c:pt>
                <c:pt idx="6">
                  <c:v>5</c:v>
                </c:pt>
              </c:numCache>
            </c:numRef>
          </c:val>
          <c:extLst>
            <c:ext xmlns:c16="http://schemas.microsoft.com/office/drawing/2014/chart" uri="{C3380CC4-5D6E-409C-BE32-E72D297353CC}">
              <c16:uniqueId val="{00000001-BFAF-4B5E-9843-547BFC0365D0}"/>
            </c:ext>
          </c:extLst>
        </c:ser>
        <c:dLbls>
          <c:showLegendKey val="0"/>
          <c:showVal val="0"/>
          <c:showCatName val="0"/>
          <c:showSerName val="0"/>
          <c:showPercent val="0"/>
          <c:showBubbleSize val="0"/>
        </c:dLbls>
        <c:gapWidth val="219"/>
        <c:overlap val="-27"/>
        <c:axId val="408320056"/>
        <c:axId val="408331208"/>
      </c:barChart>
      <c:catAx>
        <c:axId val="4083200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31208"/>
        <c:crosses val="autoZero"/>
        <c:auto val="1"/>
        <c:lblAlgn val="ctr"/>
        <c:lblOffset val="100"/>
        <c:noMultiLvlLbl val="0"/>
      </c:catAx>
      <c:valAx>
        <c:axId val="4083312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832005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HRSA Defined Housing Breakdown</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Stable/permanent</c:v>
                </c:pt>
                <c:pt idx="1">
                  <c:v>Temporary, Unstable, Unknown</c:v>
                </c:pt>
              </c:strCache>
            </c:strRef>
          </c:cat>
          <c:val>
            <c:numRef>
              <c:f>Sheet1!$B$2:$B$3</c:f>
              <c:numCache>
                <c:formatCode>General</c:formatCode>
                <c:ptCount val="2"/>
                <c:pt idx="0">
                  <c:v>3281</c:v>
                </c:pt>
                <c:pt idx="1">
                  <c:v>265</c:v>
                </c:pt>
              </c:numCache>
            </c:numRef>
          </c:val>
          <c:extLst>
            <c:ext xmlns:c16="http://schemas.microsoft.com/office/drawing/2014/chart" uri="{C3380CC4-5D6E-409C-BE32-E72D297353CC}">
              <c16:uniqueId val="{00000000-FC86-47B6-90AF-1C925CF6F060}"/>
            </c:ext>
          </c:extLst>
        </c:ser>
        <c:ser>
          <c:idx val="1"/>
          <c:order val="1"/>
          <c:tx>
            <c:strRef>
              <c:f>Sheet1!$C$1</c:f>
              <c:strCache>
                <c:ptCount val="1"/>
                <c:pt idx="0">
                  <c:v>2018</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Stable/permanent</c:v>
                </c:pt>
                <c:pt idx="1">
                  <c:v>Temporary, Unstable, Unknown</c:v>
                </c:pt>
              </c:strCache>
            </c:strRef>
          </c:cat>
          <c:val>
            <c:numRef>
              <c:f>Sheet1!$C$2:$C$3</c:f>
              <c:numCache>
                <c:formatCode>General</c:formatCode>
                <c:ptCount val="2"/>
                <c:pt idx="0">
                  <c:v>3278</c:v>
                </c:pt>
                <c:pt idx="1">
                  <c:v>285</c:v>
                </c:pt>
              </c:numCache>
            </c:numRef>
          </c:val>
          <c:extLst>
            <c:ext xmlns:c16="http://schemas.microsoft.com/office/drawing/2014/chart" uri="{C3380CC4-5D6E-409C-BE32-E72D297353CC}">
              <c16:uniqueId val="{00000001-FC86-47B6-90AF-1C925CF6F060}"/>
            </c:ext>
          </c:extLst>
        </c:ser>
        <c:dLbls>
          <c:dLblPos val="outEnd"/>
          <c:showLegendKey val="0"/>
          <c:showVal val="1"/>
          <c:showCatName val="0"/>
          <c:showSerName val="0"/>
          <c:showPercent val="0"/>
          <c:showBubbleSize val="0"/>
        </c:dLbls>
        <c:gapWidth val="219"/>
        <c:overlap val="-27"/>
        <c:axId val="417605456"/>
        <c:axId val="417605784"/>
      </c:barChart>
      <c:catAx>
        <c:axId val="41760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17605784"/>
        <c:crosses val="autoZero"/>
        <c:auto val="1"/>
        <c:lblAlgn val="ctr"/>
        <c:lblOffset val="100"/>
        <c:noMultiLvlLbl val="0"/>
      </c:catAx>
      <c:valAx>
        <c:axId val="417605784"/>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Clients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417605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461176F-3B79-48BE-99ED-F33B8292D927}" type="datetimeFigureOut">
              <a:rPr lang="en-US" smtClean="0"/>
              <a:t>6/24/2019</a:t>
            </a:fld>
            <a:endParaRPr lang="en-US"/>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66CEEB3E-7979-4860-84C0-DC397358EABB}" type="slidenum">
              <a:rPr lang="en-US" smtClean="0"/>
              <a:t>‹#›</a:t>
            </a:fld>
            <a:endParaRPr lang="en-US"/>
          </a:p>
        </p:txBody>
      </p:sp>
    </p:spTree>
    <p:extLst>
      <p:ext uri="{BB962C8B-B14F-4D97-AF65-F5344CB8AC3E}">
        <p14:creationId xmlns:p14="http://schemas.microsoft.com/office/powerpoint/2010/main" val="3062649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027" y="0"/>
            <a:ext cx="2972421" cy="466726"/>
          </a:xfrm>
          <a:prstGeom prst="rect">
            <a:avLst/>
          </a:prstGeom>
        </p:spPr>
        <p:txBody>
          <a:bodyPr vert="horz" lIns="91440" tIns="45720" rIns="91440" bIns="45720" rtlCol="0"/>
          <a:lstStyle>
            <a:lvl1pPr algn="r">
              <a:defRPr sz="1200"/>
            </a:lvl1pPr>
          </a:lstStyle>
          <a:p>
            <a:fld id="{991E52FD-0B26-4A73-959B-D66C5AD45E4D}" type="datetimeFigureOut">
              <a:rPr lang="en-US" smtClean="0"/>
              <a:t>6/24/2019</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6421" y="4473576"/>
            <a:ext cx="5485158" cy="366077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6"/>
            <a:ext cx="2972421" cy="4667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829676"/>
            <a:ext cx="2972421" cy="466726"/>
          </a:xfrm>
          <a:prstGeom prst="rect">
            <a:avLst/>
          </a:prstGeom>
        </p:spPr>
        <p:txBody>
          <a:bodyPr vert="horz" lIns="91440" tIns="45720" rIns="91440" bIns="45720" rtlCol="0" anchor="b"/>
          <a:lstStyle>
            <a:lvl1pPr algn="r">
              <a:defRPr sz="1200"/>
            </a:lvl1pPr>
          </a:lstStyle>
          <a:p>
            <a:fld id="{687C3289-A1D1-436B-AA07-FB98687D71FB}" type="slidenum">
              <a:rPr lang="en-US" smtClean="0"/>
              <a:t>‹#›</a:t>
            </a:fld>
            <a:endParaRPr lang="en-US"/>
          </a:p>
        </p:txBody>
      </p:sp>
    </p:spTree>
    <p:extLst>
      <p:ext uri="{BB962C8B-B14F-4D97-AF65-F5344CB8AC3E}">
        <p14:creationId xmlns:p14="http://schemas.microsoft.com/office/powerpoint/2010/main" val="2735020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a:t>
            </a:fld>
            <a:endParaRPr lang="en-US"/>
          </a:p>
        </p:txBody>
      </p:sp>
    </p:spTree>
    <p:extLst>
      <p:ext uri="{BB962C8B-B14F-4D97-AF65-F5344CB8AC3E}">
        <p14:creationId xmlns:p14="http://schemas.microsoft.com/office/powerpoint/2010/main" val="3786651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10</a:t>
            </a:fld>
            <a:endParaRPr lang="en-US"/>
          </a:p>
        </p:txBody>
      </p:sp>
    </p:spTree>
    <p:extLst>
      <p:ext uri="{BB962C8B-B14F-4D97-AF65-F5344CB8AC3E}">
        <p14:creationId xmlns:p14="http://schemas.microsoft.com/office/powerpoint/2010/main" val="2663504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11</a:t>
            </a:fld>
            <a:endParaRPr lang="en-US"/>
          </a:p>
        </p:txBody>
      </p:sp>
    </p:spTree>
    <p:extLst>
      <p:ext uri="{BB962C8B-B14F-4D97-AF65-F5344CB8AC3E}">
        <p14:creationId xmlns:p14="http://schemas.microsoft.com/office/powerpoint/2010/main" val="2674268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12</a:t>
            </a:fld>
            <a:endParaRPr lang="en-US"/>
          </a:p>
        </p:txBody>
      </p:sp>
    </p:spTree>
    <p:extLst>
      <p:ext uri="{BB962C8B-B14F-4D97-AF65-F5344CB8AC3E}">
        <p14:creationId xmlns:p14="http://schemas.microsoft.com/office/powerpoint/2010/main" val="1596193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13</a:t>
            </a:fld>
            <a:endParaRPr lang="en-US"/>
          </a:p>
        </p:txBody>
      </p:sp>
    </p:spTree>
    <p:extLst>
      <p:ext uri="{BB962C8B-B14F-4D97-AF65-F5344CB8AC3E}">
        <p14:creationId xmlns:p14="http://schemas.microsoft.com/office/powerpoint/2010/main" val="1378432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14</a:t>
            </a:fld>
            <a:endParaRPr lang="en-US"/>
          </a:p>
        </p:txBody>
      </p:sp>
    </p:spTree>
    <p:extLst>
      <p:ext uri="{BB962C8B-B14F-4D97-AF65-F5344CB8AC3E}">
        <p14:creationId xmlns:p14="http://schemas.microsoft.com/office/powerpoint/2010/main" val="1693677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15</a:t>
            </a:fld>
            <a:endParaRPr lang="en-US"/>
          </a:p>
        </p:txBody>
      </p:sp>
    </p:spTree>
    <p:extLst>
      <p:ext uri="{BB962C8B-B14F-4D97-AF65-F5344CB8AC3E}">
        <p14:creationId xmlns:p14="http://schemas.microsoft.com/office/powerpoint/2010/main" val="4384461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16</a:t>
            </a:fld>
            <a:endParaRPr lang="en-US"/>
          </a:p>
        </p:txBody>
      </p:sp>
    </p:spTree>
    <p:extLst>
      <p:ext uri="{BB962C8B-B14F-4D97-AF65-F5344CB8AC3E}">
        <p14:creationId xmlns:p14="http://schemas.microsoft.com/office/powerpoint/2010/main" val="25146018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17</a:t>
            </a:fld>
            <a:endParaRPr lang="en-US"/>
          </a:p>
        </p:txBody>
      </p:sp>
    </p:spTree>
    <p:extLst>
      <p:ext uri="{BB962C8B-B14F-4D97-AF65-F5344CB8AC3E}">
        <p14:creationId xmlns:p14="http://schemas.microsoft.com/office/powerpoint/2010/main" val="1410756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18</a:t>
            </a:fld>
            <a:endParaRPr lang="en-US"/>
          </a:p>
        </p:txBody>
      </p:sp>
    </p:spTree>
    <p:extLst>
      <p:ext uri="{BB962C8B-B14F-4D97-AF65-F5344CB8AC3E}">
        <p14:creationId xmlns:p14="http://schemas.microsoft.com/office/powerpoint/2010/main" val="4067148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19</a:t>
            </a:fld>
            <a:endParaRPr lang="en-US"/>
          </a:p>
        </p:txBody>
      </p:sp>
    </p:spTree>
    <p:extLst>
      <p:ext uri="{BB962C8B-B14F-4D97-AF65-F5344CB8AC3E}">
        <p14:creationId xmlns:p14="http://schemas.microsoft.com/office/powerpoint/2010/main" val="1424167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a:t>
            </a:fld>
            <a:endParaRPr lang="en-US"/>
          </a:p>
        </p:txBody>
      </p:sp>
    </p:spTree>
    <p:extLst>
      <p:ext uri="{BB962C8B-B14F-4D97-AF65-F5344CB8AC3E}">
        <p14:creationId xmlns:p14="http://schemas.microsoft.com/office/powerpoint/2010/main" val="1911596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20</a:t>
            </a:fld>
            <a:endParaRPr lang="en-US"/>
          </a:p>
        </p:txBody>
      </p:sp>
    </p:spTree>
    <p:extLst>
      <p:ext uri="{BB962C8B-B14F-4D97-AF65-F5344CB8AC3E}">
        <p14:creationId xmlns:p14="http://schemas.microsoft.com/office/powerpoint/2010/main" val="15397269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21</a:t>
            </a:fld>
            <a:endParaRPr lang="en-US"/>
          </a:p>
        </p:txBody>
      </p:sp>
    </p:spTree>
    <p:extLst>
      <p:ext uri="{BB962C8B-B14F-4D97-AF65-F5344CB8AC3E}">
        <p14:creationId xmlns:p14="http://schemas.microsoft.com/office/powerpoint/2010/main" val="15671895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22</a:t>
            </a:fld>
            <a:endParaRPr lang="en-US"/>
          </a:p>
        </p:txBody>
      </p:sp>
    </p:spTree>
    <p:extLst>
      <p:ext uri="{BB962C8B-B14F-4D97-AF65-F5344CB8AC3E}">
        <p14:creationId xmlns:p14="http://schemas.microsoft.com/office/powerpoint/2010/main" val="33613210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23</a:t>
            </a:fld>
            <a:endParaRPr lang="en-US"/>
          </a:p>
        </p:txBody>
      </p:sp>
    </p:spTree>
    <p:extLst>
      <p:ext uri="{BB962C8B-B14F-4D97-AF65-F5344CB8AC3E}">
        <p14:creationId xmlns:p14="http://schemas.microsoft.com/office/powerpoint/2010/main" val="39677869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24</a:t>
            </a:fld>
            <a:endParaRPr lang="en-US"/>
          </a:p>
        </p:txBody>
      </p:sp>
    </p:spTree>
    <p:extLst>
      <p:ext uri="{BB962C8B-B14F-4D97-AF65-F5344CB8AC3E}">
        <p14:creationId xmlns:p14="http://schemas.microsoft.com/office/powerpoint/2010/main" val="9446649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25</a:t>
            </a:fld>
            <a:endParaRPr lang="en-US"/>
          </a:p>
        </p:txBody>
      </p:sp>
    </p:spTree>
    <p:extLst>
      <p:ext uri="{BB962C8B-B14F-4D97-AF65-F5344CB8AC3E}">
        <p14:creationId xmlns:p14="http://schemas.microsoft.com/office/powerpoint/2010/main" val="1147625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3</a:t>
            </a:fld>
            <a:endParaRPr lang="en-US"/>
          </a:p>
        </p:txBody>
      </p:sp>
    </p:spTree>
    <p:extLst>
      <p:ext uri="{BB962C8B-B14F-4D97-AF65-F5344CB8AC3E}">
        <p14:creationId xmlns:p14="http://schemas.microsoft.com/office/powerpoint/2010/main" val="7987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4</a:t>
            </a:fld>
            <a:endParaRPr lang="en-US"/>
          </a:p>
        </p:txBody>
      </p:sp>
    </p:spTree>
    <p:extLst>
      <p:ext uri="{BB962C8B-B14F-4D97-AF65-F5344CB8AC3E}">
        <p14:creationId xmlns:p14="http://schemas.microsoft.com/office/powerpoint/2010/main" val="1348456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5</a:t>
            </a:fld>
            <a:endParaRPr lang="en-US"/>
          </a:p>
        </p:txBody>
      </p:sp>
    </p:spTree>
    <p:extLst>
      <p:ext uri="{BB962C8B-B14F-4D97-AF65-F5344CB8AC3E}">
        <p14:creationId xmlns:p14="http://schemas.microsoft.com/office/powerpoint/2010/main" val="186007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6</a:t>
            </a:fld>
            <a:endParaRPr lang="en-US"/>
          </a:p>
        </p:txBody>
      </p:sp>
    </p:spTree>
    <p:extLst>
      <p:ext uri="{BB962C8B-B14F-4D97-AF65-F5344CB8AC3E}">
        <p14:creationId xmlns:p14="http://schemas.microsoft.com/office/powerpoint/2010/main" val="428948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7</a:t>
            </a:fld>
            <a:endParaRPr lang="en-US"/>
          </a:p>
        </p:txBody>
      </p:sp>
    </p:spTree>
    <p:extLst>
      <p:ext uri="{BB962C8B-B14F-4D97-AF65-F5344CB8AC3E}">
        <p14:creationId xmlns:p14="http://schemas.microsoft.com/office/powerpoint/2010/main" val="2902362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8</a:t>
            </a:fld>
            <a:endParaRPr lang="en-US"/>
          </a:p>
        </p:txBody>
      </p:sp>
    </p:spTree>
    <p:extLst>
      <p:ext uri="{BB962C8B-B14F-4D97-AF65-F5344CB8AC3E}">
        <p14:creationId xmlns:p14="http://schemas.microsoft.com/office/powerpoint/2010/main" val="1551890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7C3289-A1D1-436B-AA07-FB98687D71FB}" type="slidenum">
              <a:rPr lang="en-US" smtClean="0"/>
              <a:t>9</a:t>
            </a:fld>
            <a:endParaRPr lang="en-US"/>
          </a:p>
        </p:txBody>
      </p:sp>
    </p:spTree>
    <p:extLst>
      <p:ext uri="{BB962C8B-B14F-4D97-AF65-F5344CB8AC3E}">
        <p14:creationId xmlns:p14="http://schemas.microsoft.com/office/powerpoint/2010/main" val="3738754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4119787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4196571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278688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0480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81862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77778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68343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89854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593573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1822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16045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913962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8295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69372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25280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054090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156230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382168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175661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81402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194A3AD-5D09-426F-93D2-E0D41ED77157}" type="datetimeFigureOut">
              <a:rPr lang="en-US" smtClean="0"/>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61990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202141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94A3AD-5D09-426F-93D2-E0D41ED77157}" type="datetimeFigureOut">
              <a:rPr lang="en-US" smtClean="0"/>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674923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94A3AD-5D09-426F-93D2-E0D41ED77157}" type="datetimeFigureOut">
              <a:rPr lang="en-US" smtClean="0"/>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04931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94A3AD-5D09-426F-93D2-E0D41ED77157}" type="datetimeFigureOut">
              <a:rPr lang="en-US" smtClean="0"/>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281316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336377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94A3AD-5D09-426F-93D2-E0D41ED77157}" type="datetimeFigureOut">
              <a:rPr lang="en-US" smtClean="0"/>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04CC90-5A25-48AA-9BF6-69D37D1B180E}" type="slidenum">
              <a:rPr lang="en-US" smtClean="0"/>
              <a:t>‹#›</a:t>
            </a:fld>
            <a:endParaRPr lang="en-US"/>
          </a:p>
        </p:txBody>
      </p:sp>
    </p:spTree>
    <p:extLst>
      <p:ext uri="{BB962C8B-B14F-4D97-AF65-F5344CB8AC3E}">
        <p14:creationId xmlns:p14="http://schemas.microsoft.com/office/powerpoint/2010/main" val="1175714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94A3AD-5D09-426F-93D2-E0D41ED77157}" type="datetimeFigureOut">
              <a:rPr lang="en-US" smtClean="0"/>
              <a:t>6/24/2019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4CC90-5A25-48AA-9BF6-69D37D1B180E}" type="slidenum">
              <a:rPr lang="en-US" smtClean="0"/>
              <a:t>‹#›</a:t>
            </a:fld>
            <a:endParaRPr lang="en-US"/>
          </a:p>
        </p:txBody>
      </p:sp>
    </p:spTree>
    <p:extLst>
      <p:ext uri="{BB962C8B-B14F-4D97-AF65-F5344CB8AC3E}">
        <p14:creationId xmlns:p14="http://schemas.microsoft.com/office/powerpoint/2010/main" val="2320477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6/24/2019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89933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17.xml"/><Relationship Id="rId4" Type="http://schemas.openxmlformats.org/officeDocument/2006/relationships/chart" Target="../charts/char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13.xml"/><Relationship Id="rId5" Type="http://schemas.openxmlformats.org/officeDocument/2006/relationships/chart" Target="../charts/chart20.xml"/><Relationship Id="rId4" Type="http://schemas.openxmlformats.org/officeDocument/2006/relationships/chart" Target="../charts/chart19.xml"/></Relationships>
</file>

<file path=ppt/slides/_rels/slide19.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chart" Target="../charts/chart2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chart" Target="../charts/chart7.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12.xml"/></Relationships>
</file>

<file path=ppt/slides/_rels/slide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chart" Target="../charts/char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997849"/>
          </a:xfrm>
        </p:spPr>
        <p:txBody>
          <a:bodyPr>
            <a:normAutofit/>
          </a:bodyPr>
          <a:lstStyle/>
          <a:p>
            <a:pPr algn="ctr"/>
            <a:r>
              <a:rPr lang="en-US" sz="3600" dirty="0" smtClean="0">
                <a:solidFill>
                  <a:srgbClr val="C00000"/>
                </a:solidFill>
              </a:rPr>
              <a:t>Ryan White HIV/AIDS Program Service Report (RSR)</a:t>
            </a:r>
            <a:endParaRPr lang="en-US" sz="3600" dirty="0">
              <a:solidFill>
                <a:srgbClr val="C00000"/>
              </a:solidFill>
            </a:endParaRPr>
          </a:p>
        </p:txBody>
      </p:sp>
      <p:sp>
        <p:nvSpPr>
          <p:cNvPr id="5" name="Content Placeholder 4"/>
          <p:cNvSpPr>
            <a:spLocks noGrp="1"/>
          </p:cNvSpPr>
          <p:nvPr>
            <p:ph idx="1"/>
          </p:nvPr>
        </p:nvSpPr>
        <p:spPr>
          <a:xfrm>
            <a:off x="838200" y="1440611"/>
            <a:ext cx="10515600" cy="4736352"/>
          </a:xfrm>
        </p:spPr>
        <p:txBody>
          <a:bodyPr>
            <a:normAutofit lnSpcReduction="10000"/>
          </a:bodyPr>
          <a:lstStyle/>
          <a:p>
            <a:r>
              <a:rPr lang="en-US" dirty="0" smtClean="0"/>
              <a:t>The RSR is an annual Client summary report required by our funders (Health Resources &amp; Services Administration (HRSA)).</a:t>
            </a:r>
          </a:p>
          <a:p>
            <a:r>
              <a:rPr lang="en-US" dirty="0" smtClean="0"/>
              <a:t>Funded agencies, who provide services under the Part A program, are required to document and submit data on the clients they serve. </a:t>
            </a:r>
          </a:p>
          <a:p>
            <a:r>
              <a:rPr lang="en-US" dirty="0" smtClean="0"/>
              <a:t>Data is reported on a calendar year (January-December), not a grant year (March-February).</a:t>
            </a:r>
          </a:p>
          <a:p>
            <a:r>
              <a:rPr lang="en-US" dirty="0" smtClean="0"/>
              <a:t>These data sets are utilized by our program;</a:t>
            </a:r>
          </a:p>
          <a:p>
            <a:pPr lvl="1"/>
            <a:r>
              <a:rPr lang="en-US" dirty="0"/>
              <a:t>To understand the types of clients we </a:t>
            </a:r>
            <a:r>
              <a:rPr lang="en-US" dirty="0" smtClean="0"/>
              <a:t>served,</a:t>
            </a:r>
            <a:endParaRPr lang="en-US" dirty="0"/>
          </a:p>
          <a:p>
            <a:pPr lvl="1"/>
            <a:r>
              <a:rPr lang="en-US" dirty="0"/>
              <a:t>To make informed decisions on prioritizing needed services and allocating funds </a:t>
            </a:r>
            <a:r>
              <a:rPr lang="en-US" dirty="0" smtClean="0"/>
              <a:t>to services provided,</a:t>
            </a:r>
            <a:endParaRPr lang="en-US" dirty="0"/>
          </a:p>
          <a:p>
            <a:pPr lvl="1"/>
            <a:r>
              <a:rPr lang="en-US" dirty="0" smtClean="0"/>
              <a:t>To explain how we are using our funds and supporting health outcomes of our clients, in our annual grant application.</a:t>
            </a:r>
          </a:p>
          <a:p>
            <a:endParaRPr lang="en-US" dirty="0"/>
          </a:p>
        </p:txBody>
      </p:sp>
    </p:spTree>
    <p:extLst>
      <p:ext uri="{BB962C8B-B14F-4D97-AF65-F5344CB8AC3E}">
        <p14:creationId xmlns:p14="http://schemas.microsoft.com/office/powerpoint/2010/main" val="2504401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33439750"/>
              </p:ext>
            </p:extLst>
          </p:nvPr>
        </p:nvGraphicFramePr>
        <p:xfrm>
          <a:off x="491706" y="1328465"/>
          <a:ext cx="3648973" cy="405441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838200" y="365126"/>
            <a:ext cx="10515600" cy="644166"/>
          </a:xfrm>
        </p:spPr>
        <p:txBody>
          <a:bodyPr>
            <a:normAutofit fontScale="90000"/>
          </a:bodyPr>
          <a:lstStyle/>
          <a:p>
            <a:pPr algn="ctr"/>
            <a:r>
              <a:rPr lang="en-US" dirty="0" smtClean="0">
                <a:solidFill>
                  <a:srgbClr val="C00000"/>
                </a:solidFill>
              </a:rPr>
              <a:t>MAI Data</a:t>
            </a:r>
            <a:endParaRPr lang="en-US" dirty="0">
              <a:solidFill>
                <a:srgbClr val="C00000"/>
              </a:solidFill>
            </a:endParaRPr>
          </a:p>
        </p:txBody>
      </p:sp>
      <p:sp>
        <p:nvSpPr>
          <p:cNvPr id="8" name="TextBox 7"/>
          <p:cNvSpPr txBox="1"/>
          <p:nvPr/>
        </p:nvSpPr>
        <p:spPr>
          <a:xfrm>
            <a:off x="684901" y="6192679"/>
            <a:ext cx="3933645" cy="246221"/>
          </a:xfrm>
          <a:prstGeom prst="rect">
            <a:avLst/>
          </a:prstGeom>
          <a:noFill/>
        </p:spPr>
        <p:txBody>
          <a:bodyPr wrap="square" rtlCol="0">
            <a:spAutoFit/>
          </a:bodyPr>
          <a:lstStyle/>
          <a:p>
            <a:r>
              <a:rPr lang="en-US" sz="1000" dirty="0" smtClean="0">
                <a:solidFill>
                  <a:srgbClr val="C00000"/>
                </a:solidFill>
              </a:rPr>
              <a:t>* Haitian clients will count in more than one category on these reports.</a:t>
            </a:r>
            <a:endParaRPr lang="en-US" sz="1000" dirty="0">
              <a:solidFill>
                <a:srgbClr val="C00000"/>
              </a:solidFill>
            </a:endParaRPr>
          </a:p>
        </p:txBody>
      </p:sp>
      <p:graphicFrame>
        <p:nvGraphicFramePr>
          <p:cNvPr id="9" name="Content Placeholder 6"/>
          <p:cNvGraphicFramePr>
            <a:graphicFrameLocks/>
          </p:cNvGraphicFramePr>
          <p:nvPr>
            <p:extLst>
              <p:ext uri="{D42A27DB-BD31-4B8C-83A1-F6EECF244321}">
                <p14:modId xmlns:p14="http://schemas.microsoft.com/office/powerpoint/2010/main" val="2980780243"/>
              </p:ext>
            </p:extLst>
          </p:nvPr>
        </p:nvGraphicFramePr>
        <p:xfrm>
          <a:off x="4849482" y="1328465"/>
          <a:ext cx="2813649" cy="406304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ontent Placeholder 6"/>
          <p:cNvGraphicFramePr>
            <a:graphicFrameLocks/>
          </p:cNvGraphicFramePr>
          <p:nvPr>
            <p:extLst>
              <p:ext uri="{D42A27DB-BD31-4B8C-83A1-F6EECF244321}">
                <p14:modId xmlns:p14="http://schemas.microsoft.com/office/powerpoint/2010/main" val="4160261221"/>
              </p:ext>
            </p:extLst>
          </p:nvPr>
        </p:nvGraphicFramePr>
        <p:xfrm>
          <a:off x="8371935" y="1319840"/>
          <a:ext cx="3105690" cy="406304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08253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482600"/>
          </a:xfrm>
        </p:spPr>
        <p:txBody>
          <a:bodyPr>
            <a:normAutofit fontScale="90000"/>
          </a:bodyPr>
          <a:lstStyle/>
          <a:p>
            <a:pPr algn="ctr"/>
            <a:r>
              <a:rPr lang="en-US" dirty="0" smtClean="0">
                <a:solidFill>
                  <a:srgbClr val="C00000"/>
                </a:solidFill>
              </a:rPr>
              <a:t>HIV/AIDS Bureau (HAB) Health Outcome Measures</a:t>
            </a:r>
            <a:endParaRPr lang="en-US" dirty="0">
              <a:solidFill>
                <a:srgbClr val="C00000"/>
              </a:solidFill>
            </a:endParaRPr>
          </a:p>
        </p:txBody>
      </p:sp>
      <p:sp>
        <p:nvSpPr>
          <p:cNvPr id="5" name="Content Placeholder 4"/>
          <p:cNvSpPr>
            <a:spLocks noGrp="1"/>
          </p:cNvSpPr>
          <p:nvPr>
            <p:ph idx="1"/>
          </p:nvPr>
        </p:nvSpPr>
        <p:spPr>
          <a:xfrm>
            <a:off x="838200" y="1227527"/>
            <a:ext cx="10515600" cy="4351338"/>
          </a:xfrm>
        </p:spPr>
        <p:txBody>
          <a:bodyPr>
            <a:normAutofit lnSpcReduction="10000"/>
          </a:bodyPr>
          <a:lstStyle/>
          <a:p>
            <a:r>
              <a:rPr lang="en-US" dirty="0" smtClean="0"/>
              <a:t>Recipients should analyze performance measure data to assess quality of care and health disparities and use the performance measure data to inform quality improvement activities. </a:t>
            </a:r>
            <a:r>
              <a:rPr lang="en-US" sz="1400" dirty="0" smtClean="0"/>
              <a:t>(HRSA </a:t>
            </a:r>
            <a:r>
              <a:rPr lang="en-US" sz="1400" dirty="0"/>
              <a:t>PCN #</a:t>
            </a:r>
            <a:r>
              <a:rPr lang="en-US" sz="1400" dirty="0" smtClean="0"/>
              <a:t>15-02)</a:t>
            </a:r>
          </a:p>
          <a:p>
            <a:r>
              <a:rPr lang="en-US" dirty="0" smtClean="0"/>
              <a:t>In our program, the 2 performance measures we focus on for client health outcomes are the HAB measures of </a:t>
            </a:r>
          </a:p>
          <a:p>
            <a:pPr lvl="1"/>
            <a:r>
              <a:rPr lang="en-US" dirty="0" smtClean="0"/>
              <a:t>Viral Load Suppression and </a:t>
            </a:r>
          </a:p>
          <a:p>
            <a:pPr lvl="1"/>
            <a:r>
              <a:rPr lang="en-US" dirty="0" smtClean="0"/>
              <a:t>HIV Medical Visit Frequency (Retention in Care)</a:t>
            </a:r>
          </a:p>
          <a:p>
            <a:r>
              <a:rPr lang="en-US" dirty="0" smtClean="0"/>
              <a:t>As we collect and analyze these measures, low performance is identified and studied to determine how we can improve the low performance measures. This occurs through the quality improvement (QI) activities.</a:t>
            </a:r>
            <a:endParaRPr lang="en-US" dirty="0"/>
          </a:p>
          <a:p>
            <a:endParaRPr lang="en-US" dirty="0"/>
          </a:p>
        </p:txBody>
      </p:sp>
    </p:spTree>
    <p:extLst>
      <p:ext uri="{BB962C8B-B14F-4D97-AF65-F5344CB8AC3E}">
        <p14:creationId xmlns:p14="http://schemas.microsoft.com/office/powerpoint/2010/main" val="80151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3517"/>
            <a:ext cx="10515600" cy="595223"/>
          </a:xfrm>
        </p:spPr>
        <p:txBody>
          <a:bodyPr>
            <a:normAutofit fontScale="90000"/>
          </a:bodyPr>
          <a:lstStyle/>
          <a:p>
            <a:r>
              <a:rPr lang="en-US" b="1" dirty="0">
                <a:solidFill>
                  <a:srgbClr val="C00000"/>
                </a:solidFill>
              </a:rPr>
              <a:t>HAB Performance Measures </a:t>
            </a:r>
            <a:r>
              <a:rPr lang="en-US" b="1" dirty="0" smtClean="0">
                <a:solidFill>
                  <a:srgbClr val="C00000"/>
                </a:solidFill>
              </a:rPr>
              <a:t>Definitions</a:t>
            </a:r>
            <a:endParaRPr lang="en-US" dirty="0"/>
          </a:p>
        </p:txBody>
      </p:sp>
      <p:sp>
        <p:nvSpPr>
          <p:cNvPr id="3" name="Content Placeholder 2"/>
          <p:cNvSpPr>
            <a:spLocks noGrp="1"/>
          </p:cNvSpPr>
          <p:nvPr>
            <p:ph idx="1"/>
          </p:nvPr>
        </p:nvSpPr>
        <p:spPr>
          <a:xfrm>
            <a:off x="838200" y="983410"/>
            <a:ext cx="10515600" cy="5710687"/>
          </a:xfrm>
        </p:spPr>
        <p:txBody>
          <a:bodyPr>
            <a:normAutofit/>
          </a:bodyPr>
          <a:lstStyle/>
          <a:p>
            <a:pPr marL="0" indent="0">
              <a:buNone/>
            </a:pPr>
            <a:r>
              <a:rPr lang="en-US" b="1" u="sng" dirty="0" smtClean="0">
                <a:solidFill>
                  <a:srgbClr val="FF0000"/>
                </a:solidFill>
              </a:rPr>
              <a:t>Viral Suppression</a:t>
            </a:r>
            <a:r>
              <a:rPr lang="en-US" dirty="0" smtClean="0">
                <a:solidFill>
                  <a:srgbClr val="FF0000"/>
                </a:solidFill>
              </a:rPr>
              <a:t>:</a:t>
            </a:r>
          </a:p>
          <a:p>
            <a:r>
              <a:rPr lang="en-US" sz="2400" u="sng" dirty="0"/>
              <a:t>Denominator:</a:t>
            </a:r>
            <a:r>
              <a:rPr lang="en-US" sz="2400" dirty="0"/>
              <a:t> Number of persons with an HIV diagnosis and who had at least one HIV medical care visit in the 12-month measurement period</a:t>
            </a:r>
          </a:p>
          <a:p>
            <a:r>
              <a:rPr lang="en-US" sz="2400" u="sng" dirty="0" smtClean="0"/>
              <a:t>Numerator</a:t>
            </a:r>
            <a:r>
              <a:rPr lang="en-US" sz="2400" u="sng" dirty="0"/>
              <a:t>:</a:t>
            </a:r>
            <a:r>
              <a:rPr lang="en-US" sz="2400" dirty="0"/>
              <a:t> Number of persons with an HIV diagnosis with a viral load &lt; 200 copies/mL at last test in the 12-month measurement </a:t>
            </a:r>
            <a:r>
              <a:rPr lang="en-US" sz="2400" dirty="0" smtClean="0"/>
              <a:t>period</a:t>
            </a:r>
          </a:p>
          <a:p>
            <a:pPr marL="0" indent="0">
              <a:buNone/>
            </a:pPr>
            <a:endParaRPr lang="en-US" b="1" u="sng" dirty="0" smtClean="0">
              <a:solidFill>
                <a:srgbClr val="FF0000"/>
              </a:solidFill>
            </a:endParaRPr>
          </a:p>
          <a:p>
            <a:pPr marL="0" indent="0">
              <a:buNone/>
            </a:pPr>
            <a:r>
              <a:rPr lang="en-US" b="1" u="sng" dirty="0" smtClean="0">
                <a:solidFill>
                  <a:srgbClr val="FF0000"/>
                </a:solidFill>
              </a:rPr>
              <a:t>HIV Medical Visit Frequency</a:t>
            </a:r>
            <a:r>
              <a:rPr lang="en-US" dirty="0" smtClean="0">
                <a:solidFill>
                  <a:srgbClr val="FF0000"/>
                </a:solidFill>
              </a:rPr>
              <a:t>:</a:t>
            </a:r>
            <a:endParaRPr lang="en-US" dirty="0">
              <a:solidFill>
                <a:srgbClr val="FF0000"/>
              </a:solidFill>
            </a:endParaRPr>
          </a:p>
          <a:p>
            <a:r>
              <a:rPr lang="en-US" sz="2400" u="sng" dirty="0"/>
              <a:t>Denominator:</a:t>
            </a:r>
            <a:r>
              <a:rPr lang="en-US" sz="2400" dirty="0"/>
              <a:t> Number of persons with an HIV diagnosis with at least one HIV/medical care visit in the first 6 months of the 24-month measurement period</a:t>
            </a:r>
          </a:p>
          <a:p>
            <a:r>
              <a:rPr lang="en-US" sz="2400" u="sng" dirty="0" smtClean="0"/>
              <a:t>Numerator</a:t>
            </a:r>
            <a:r>
              <a:rPr lang="en-US" sz="2400" u="sng" dirty="0"/>
              <a:t>:</a:t>
            </a:r>
            <a:r>
              <a:rPr lang="en-US" sz="2400" dirty="0"/>
              <a:t> Number of persons with an HIV diagnosis who had at least one HIV medical care visit in each 6 month period of the 24 month measurement period, with a minimum of 60 days between the first medical visit in the prior 6 month period and the last medical visit in the subsequent 6 month </a:t>
            </a:r>
            <a:r>
              <a:rPr lang="en-US" sz="2400" dirty="0" smtClean="0"/>
              <a:t>period</a:t>
            </a:r>
          </a:p>
        </p:txBody>
      </p:sp>
    </p:spTree>
    <p:extLst>
      <p:ext uri="{BB962C8B-B14F-4D97-AF65-F5344CB8AC3E}">
        <p14:creationId xmlns:p14="http://schemas.microsoft.com/office/powerpoint/2010/main" val="224001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188013789"/>
              </p:ext>
            </p:extLst>
          </p:nvPr>
        </p:nvGraphicFramePr>
        <p:xfrm>
          <a:off x="1751161" y="91716"/>
          <a:ext cx="9499121" cy="6677692"/>
        </p:xfrm>
        <a:graphic>
          <a:graphicData uri="http://schemas.openxmlformats.org/drawingml/2006/table">
            <a:tbl>
              <a:tblPr firstRow="1" bandRow="1">
                <a:tableStyleId>{5C22544A-7EE6-4342-B048-85BDC9FD1C3A}</a:tableStyleId>
              </a:tblPr>
              <a:tblGrid>
                <a:gridCol w="2104847">
                  <a:extLst>
                    <a:ext uri="{9D8B030D-6E8A-4147-A177-3AD203B41FA5}">
                      <a16:colId xmlns:a16="http://schemas.microsoft.com/office/drawing/2014/main" val="916810637"/>
                    </a:ext>
                  </a:extLst>
                </a:gridCol>
                <a:gridCol w="1795645">
                  <a:extLst>
                    <a:ext uri="{9D8B030D-6E8A-4147-A177-3AD203B41FA5}">
                      <a16:colId xmlns:a16="http://schemas.microsoft.com/office/drawing/2014/main" val="2740885315"/>
                    </a:ext>
                  </a:extLst>
                </a:gridCol>
                <a:gridCol w="1784733">
                  <a:extLst>
                    <a:ext uri="{9D8B030D-6E8A-4147-A177-3AD203B41FA5}">
                      <a16:colId xmlns:a16="http://schemas.microsoft.com/office/drawing/2014/main" val="3605431783"/>
                    </a:ext>
                  </a:extLst>
                </a:gridCol>
                <a:gridCol w="1994053">
                  <a:extLst>
                    <a:ext uri="{9D8B030D-6E8A-4147-A177-3AD203B41FA5}">
                      <a16:colId xmlns:a16="http://schemas.microsoft.com/office/drawing/2014/main" val="3589469821"/>
                    </a:ext>
                  </a:extLst>
                </a:gridCol>
                <a:gridCol w="1819843">
                  <a:extLst>
                    <a:ext uri="{9D8B030D-6E8A-4147-A177-3AD203B41FA5}">
                      <a16:colId xmlns:a16="http://schemas.microsoft.com/office/drawing/2014/main" val="4245632573"/>
                    </a:ext>
                  </a:extLst>
                </a:gridCol>
              </a:tblGrid>
              <a:tr h="368425">
                <a:tc>
                  <a:txBody>
                    <a:bodyPr/>
                    <a:lstStyle/>
                    <a:p>
                      <a:pPr algn="ctr" fontAlgn="b"/>
                      <a:r>
                        <a:rPr lang="en-US" sz="1200" b="1" i="0" u="none" strike="noStrike" dirty="0">
                          <a:solidFill>
                            <a:srgbClr val="000000"/>
                          </a:solidFill>
                          <a:effectLst/>
                          <a:latin typeface="Calibri" panose="020F0502020204030204" pitchFamily="34" charset="0"/>
                        </a:rPr>
                        <a:t>Service Category</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Viral Load Suppression %</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N/D</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HIV Medical Visit Frequency %</a:t>
                      </a:r>
                    </a:p>
                  </a:txBody>
                  <a:tcPr marL="9525" marR="9525" marT="9525" marB="0">
                    <a:solidFill>
                      <a:schemeClr val="bg1">
                        <a:lumMod val="85000"/>
                      </a:schemeClr>
                    </a:solidFill>
                  </a:tcPr>
                </a:tc>
                <a:tc>
                  <a:txBody>
                    <a:bodyPr/>
                    <a:lstStyle/>
                    <a:p>
                      <a:pPr algn="ctr" fontAlgn="t"/>
                      <a:r>
                        <a:rPr lang="en-US" sz="1200" b="1" i="0" u="none" strike="noStrike" dirty="0">
                          <a:solidFill>
                            <a:srgbClr val="000000"/>
                          </a:solidFill>
                          <a:effectLst/>
                          <a:latin typeface="Calibri" panose="020F0502020204030204" pitchFamily="34" charset="0"/>
                        </a:rPr>
                        <a:t>N/D</a:t>
                      </a:r>
                    </a:p>
                  </a:txBody>
                  <a:tcPr marL="9525" marR="9525" marT="9525" marB="0">
                    <a:solidFill>
                      <a:schemeClr val="bg1">
                        <a:lumMod val="85000"/>
                      </a:schemeClr>
                    </a:solidFill>
                  </a:tcPr>
                </a:tc>
                <a:extLst>
                  <a:ext uri="{0D108BD9-81ED-4DB2-BD59-A6C34878D82A}">
                    <a16:rowId xmlns:a16="http://schemas.microsoft.com/office/drawing/2014/main" val="1987767501"/>
                  </a:ext>
                </a:extLst>
              </a:tr>
              <a:tr h="284022">
                <a:tc>
                  <a:txBody>
                    <a:bodyPr/>
                    <a:lstStyle/>
                    <a:p>
                      <a:pPr algn="l" fontAlgn="b"/>
                      <a:r>
                        <a:rPr lang="en-US" sz="1100" b="1" i="0" u="none" strike="noStrike" dirty="0">
                          <a:solidFill>
                            <a:srgbClr val="000000"/>
                          </a:solidFill>
                          <a:effectLst/>
                          <a:latin typeface="Calibri" panose="020F0502020204030204" pitchFamily="34" charset="0"/>
                        </a:rPr>
                        <a:t>AOMC</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743/854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481/638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56831448"/>
                  </a:ext>
                </a:extLst>
              </a:tr>
              <a:tr h="284022">
                <a:tc>
                  <a:txBody>
                    <a:bodyPr/>
                    <a:lstStyle/>
                    <a:p>
                      <a:pPr algn="l" fontAlgn="b"/>
                      <a:r>
                        <a:rPr lang="en-US" sz="1100" b="1" i="0" u="none" strike="noStrike" dirty="0">
                          <a:solidFill>
                            <a:srgbClr val="000000"/>
                          </a:solidFill>
                          <a:effectLst/>
                          <a:latin typeface="Calibri" panose="020F0502020204030204" pitchFamily="34" charset="0"/>
                        </a:rPr>
                        <a:t>Labs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840/963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72%</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544/755</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536000662"/>
                  </a:ext>
                </a:extLst>
              </a:tr>
              <a:tr h="284022">
                <a:tc>
                  <a:txBody>
                    <a:bodyPr/>
                    <a:lstStyle/>
                    <a:p>
                      <a:pPr algn="l" fontAlgn="b"/>
                      <a:r>
                        <a:rPr lang="en-US" sz="1100" b="1" i="0" u="none" strike="noStrike" dirty="0">
                          <a:solidFill>
                            <a:srgbClr val="000000"/>
                          </a:solidFill>
                          <a:effectLst/>
                          <a:latin typeface="Calibri" panose="020F0502020204030204" pitchFamily="34" charset="0"/>
                        </a:rPr>
                        <a:t>APA (LPAP)</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90%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319/355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79%</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226/287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109289119"/>
                  </a:ext>
                </a:extLst>
              </a:tr>
              <a:tr h="284022">
                <a:tc>
                  <a:txBody>
                    <a:bodyPr/>
                    <a:lstStyle/>
                    <a:p>
                      <a:pPr algn="l" fontAlgn="b"/>
                      <a:r>
                        <a:rPr lang="en-US" sz="1100" b="1" i="0" u="none" strike="noStrike" dirty="0">
                          <a:solidFill>
                            <a:schemeClr val="tx1"/>
                          </a:solidFill>
                          <a:effectLst/>
                          <a:latin typeface="Calibri" panose="020F0502020204030204" pitchFamily="34" charset="0"/>
                        </a:rPr>
                        <a:t>Specialty Medical Care</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86%</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400/466</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292/372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531298692"/>
                  </a:ext>
                </a:extLst>
              </a:tr>
              <a:tr h="284022">
                <a:tc>
                  <a:txBody>
                    <a:bodyPr/>
                    <a:lstStyle/>
                    <a:p>
                      <a:pPr algn="l" fontAlgn="b"/>
                      <a:r>
                        <a:rPr lang="en-US" sz="1100" b="1" i="0" u="none" strike="noStrike" dirty="0">
                          <a:solidFill>
                            <a:schemeClr val="tx1"/>
                          </a:solidFill>
                          <a:effectLst/>
                          <a:latin typeface="Calibri" panose="020F0502020204030204" pitchFamily="34" charset="0"/>
                        </a:rPr>
                        <a:t>Oral Health</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828/930</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81%</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671/824</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520977844"/>
                  </a:ext>
                </a:extLst>
              </a:tr>
              <a:tr h="284022">
                <a:tc>
                  <a:txBody>
                    <a:bodyPr/>
                    <a:lstStyle/>
                    <a:p>
                      <a:pPr algn="l" fontAlgn="b"/>
                      <a:r>
                        <a:rPr lang="en-US" sz="1100" b="1" i="0" u="none" strike="noStrike" dirty="0">
                          <a:solidFill>
                            <a:schemeClr val="tx1"/>
                          </a:solidFill>
                          <a:effectLst/>
                          <a:latin typeface="Calibri" panose="020F0502020204030204" pitchFamily="34" charset="0"/>
                        </a:rPr>
                        <a:t>Medical Nutritional Therapy</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177/188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88%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133/151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45189144"/>
                  </a:ext>
                </a:extLst>
              </a:tr>
              <a:tr h="284022">
                <a:tc>
                  <a:txBody>
                    <a:bodyPr/>
                    <a:lstStyle/>
                    <a:p>
                      <a:pPr algn="l" fontAlgn="b"/>
                      <a:r>
                        <a:rPr lang="en-US" sz="1100" b="1" i="0" u="none" strike="noStrike" dirty="0">
                          <a:solidFill>
                            <a:schemeClr val="tx1"/>
                          </a:solidFill>
                          <a:effectLst/>
                          <a:latin typeface="Calibri" panose="020F0502020204030204" pitchFamily="34" charset="0"/>
                        </a:rPr>
                        <a:t>Mental Health</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121/138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66%</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119/138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107299784"/>
                  </a:ext>
                </a:extLst>
              </a:tr>
              <a:tr h="284022">
                <a:tc>
                  <a:txBody>
                    <a:bodyPr/>
                    <a:lstStyle/>
                    <a:p>
                      <a:pPr algn="l" fontAlgn="b"/>
                      <a:r>
                        <a:rPr lang="en-US" sz="1100" b="1" i="0" u="none" strike="noStrike" dirty="0">
                          <a:solidFill>
                            <a:schemeClr val="tx1"/>
                          </a:solidFill>
                          <a:effectLst/>
                          <a:latin typeface="Calibri" panose="020F0502020204030204" pitchFamily="34" charset="0"/>
                        </a:rPr>
                        <a:t>Health Insurance Assistance</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91%</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381/418</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72%</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259/361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956536643"/>
                  </a:ext>
                </a:extLst>
              </a:tr>
              <a:tr h="284022">
                <a:tc>
                  <a:txBody>
                    <a:bodyPr/>
                    <a:lstStyle/>
                    <a:p>
                      <a:pPr algn="l" fontAlgn="b"/>
                      <a:r>
                        <a:rPr lang="en-US" sz="1100" b="1" i="0" u="none" strike="noStrike" dirty="0">
                          <a:solidFill>
                            <a:schemeClr val="tx1"/>
                          </a:solidFill>
                          <a:effectLst/>
                          <a:latin typeface="Calibri" panose="020F0502020204030204" pitchFamily="34" charset="0"/>
                        </a:rPr>
                        <a:t>EIS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81%</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352/435</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56%</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126/227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1944169"/>
                  </a:ext>
                </a:extLst>
              </a:tr>
              <a:tr h="338502">
                <a:tc>
                  <a:txBody>
                    <a:bodyPr/>
                    <a:lstStyle/>
                    <a:p>
                      <a:pPr algn="l" fontAlgn="b"/>
                      <a:r>
                        <a:rPr lang="en-US" sz="1100" b="1" i="0" u="none" strike="noStrike" dirty="0">
                          <a:solidFill>
                            <a:schemeClr val="tx1"/>
                          </a:solidFill>
                          <a:effectLst/>
                          <a:latin typeface="Calibri" panose="020F0502020204030204" pitchFamily="34" charset="0"/>
                        </a:rPr>
                        <a:t>Home &amp; Community Based Health Care</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63%</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5/8</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85226425"/>
                  </a:ext>
                </a:extLst>
              </a:tr>
              <a:tr h="284022">
                <a:tc>
                  <a:txBody>
                    <a:bodyPr/>
                    <a:lstStyle/>
                    <a:p>
                      <a:pPr algn="l" fontAlgn="b"/>
                      <a:r>
                        <a:rPr lang="en-US" sz="1100" b="1" i="0" u="none" strike="noStrike" dirty="0">
                          <a:solidFill>
                            <a:schemeClr val="tx1"/>
                          </a:solidFill>
                          <a:effectLst/>
                          <a:latin typeface="Calibri" panose="020F0502020204030204" pitchFamily="34" charset="0"/>
                        </a:rPr>
                        <a:t>MCM</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1781/2113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1186/1697</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134636052"/>
                  </a:ext>
                </a:extLst>
              </a:tr>
              <a:tr h="284022">
                <a:tc>
                  <a:txBody>
                    <a:bodyPr/>
                    <a:lstStyle/>
                    <a:p>
                      <a:pPr algn="l" fontAlgn="b"/>
                      <a:r>
                        <a:rPr lang="en-US" sz="1100" b="1" i="0" u="none" strike="noStrike" dirty="0">
                          <a:solidFill>
                            <a:schemeClr val="tx1"/>
                          </a:solidFill>
                          <a:effectLst/>
                          <a:latin typeface="Calibri" panose="020F0502020204030204" pitchFamily="34" charset="0"/>
                        </a:rPr>
                        <a:t>NMCM</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531/606</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71%</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330/466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350077125"/>
                  </a:ext>
                </a:extLst>
              </a:tr>
              <a:tr h="284022">
                <a:tc>
                  <a:txBody>
                    <a:bodyPr/>
                    <a:lstStyle/>
                    <a:p>
                      <a:pPr algn="l" fontAlgn="b"/>
                      <a:r>
                        <a:rPr lang="en-US" sz="1100" b="1" i="0" u="none" strike="noStrike" dirty="0">
                          <a:solidFill>
                            <a:schemeClr val="tx1"/>
                          </a:solidFill>
                          <a:effectLst/>
                          <a:latin typeface="Calibri" panose="020F0502020204030204" pitchFamily="34" charset="0"/>
                        </a:rPr>
                        <a:t>Eligibility</a:t>
                      </a:r>
                    </a:p>
                  </a:txBody>
                  <a:tcPr marL="9525" marR="9525" marT="9525" marB="0" anchor="b"/>
                </a:tc>
                <a:tc>
                  <a:txBody>
                    <a:bodyPr/>
                    <a:lstStyle/>
                    <a:p>
                      <a:pPr algn="ctr" fontAlgn="ctr"/>
                      <a:r>
                        <a:rPr lang="en-US" sz="1100" b="0" i="0" u="none" strike="noStrike" dirty="0">
                          <a:solidFill>
                            <a:srgbClr val="000000"/>
                          </a:solidFill>
                          <a:effectLst/>
                          <a:latin typeface="Calibri" panose="020F0502020204030204" pitchFamily="34" charset="0"/>
                        </a:rPr>
                        <a:t>84%</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2483/2968</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70%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1640/2346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910041865"/>
                  </a:ext>
                </a:extLst>
              </a:tr>
              <a:tr h="284022">
                <a:tc>
                  <a:txBody>
                    <a:bodyPr/>
                    <a:lstStyle/>
                    <a:p>
                      <a:pPr algn="l" fontAlgn="b"/>
                      <a:r>
                        <a:rPr lang="en-US" sz="1100" b="1" i="0" u="none" strike="noStrike" dirty="0">
                          <a:solidFill>
                            <a:schemeClr val="tx1"/>
                          </a:solidFill>
                          <a:effectLst/>
                          <a:latin typeface="Calibri" panose="020F0502020204030204" pitchFamily="34" charset="0"/>
                        </a:rPr>
                        <a:t>EFA-PA</a:t>
                      </a:r>
                    </a:p>
                  </a:txBody>
                  <a:tcPr marL="9525" marR="9525" marT="9525" marB="0" anchor="b"/>
                </a:tc>
                <a:tc>
                  <a:txBody>
                    <a:bodyPr/>
                    <a:lstStyle/>
                    <a:p>
                      <a:pPr algn="ctr" fontAlgn="ctr"/>
                      <a:r>
                        <a:rPr lang="en-US" sz="1100" b="0" i="0" u="none" strike="noStrike" dirty="0" smtClean="0">
                          <a:solidFill>
                            <a:srgbClr val="000000"/>
                          </a:solidFill>
                          <a:effectLst/>
                          <a:latin typeface="Calibri" panose="020F0502020204030204" pitchFamily="34" charset="0"/>
                        </a:rPr>
                        <a:t>85%</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2">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35/41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2">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71%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22/31</a:t>
                      </a:r>
                      <a:endParaRPr lang="en-US" sz="1100" b="0" i="0" u="none" strike="noStrike" dirty="0">
                        <a:solidFill>
                          <a:srgbClr val="000000"/>
                        </a:solidFill>
                        <a:effectLst/>
                        <a:latin typeface="Calibri" panose="020F0502020204030204" pitchFamily="34" charset="0"/>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222545164"/>
                  </a:ext>
                </a:extLst>
              </a:tr>
              <a:tr h="284022">
                <a:tc>
                  <a:txBody>
                    <a:bodyPr/>
                    <a:lstStyle/>
                    <a:p>
                      <a:pPr algn="l" fontAlgn="b"/>
                      <a:r>
                        <a:rPr lang="en-US" sz="1100" b="1" i="0" u="none" strike="noStrike" dirty="0">
                          <a:solidFill>
                            <a:schemeClr val="tx1"/>
                          </a:solidFill>
                          <a:effectLst/>
                          <a:latin typeface="Calibri" panose="020F0502020204030204" pitchFamily="34" charset="0"/>
                        </a:rPr>
                        <a:t>EFA </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80/94</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64%</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48/75</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511908764"/>
                  </a:ext>
                </a:extLst>
              </a:tr>
              <a:tr h="284022">
                <a:tc>
                  <a:txBody>
                    <a:bodyPr/>
                    <a:lstStyle/>
                    <a:p>
                      <a:pPr algn="l" fontAlgn="b"/>
                      <a:r>
                        <a:rPr lang="en-US" sz="1100" b="1" i="0" u="none" strike="noStrike" dirty="0">
                          <a:solidFill>
                            <a:schemeClr val="tx1"/>
                          </a:solidFill>
                          <a:effectLst/>
                          <a:latin typeface="Calibri" panose="020F0502020204030204" pitchFamily="34" charset="0"/>
                        </a:rPr>
                        <a:t>Food- Nutritional Supplements</a:t>
                      </a:r>
                    </a:p>
                  </a:txBody>
                  <a:tcPr marL="9525" marR="9525" marT="9525" marB="0" anchor="b"/>
                </a:tc>
                <a:tc>
                  <a:txBody>
                    <a:bodyPr/>
                    <a:lstStyle/>
                    <a:p>
                      <a:pPr algn="ctr" fontAlgn="ctr"/>
                      <a:r>
                        <a:rPr lang="en-US" sz="1100" b="1" i="0" u="none" strike="noStrike" dirty="0">
                          <a:solidFill>
                            <a:srgbClr val="FF0000"/>
                          </a:solidFill>
                          <a:effectLst/>
                          <a:latin typeface="Calibri" panose="020F0502020204030204" pitchFamily="34" charset="0"/>
                        </a:rPr>
                        <a:t>80%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55/69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chemeClr val="tx1"/>
                          </a:solidFill>
                          <a:effectLst/>
                          <a:latin typeface="Calibri" panose="020F0502020204030204" pitchFamily="34" charset="0"/>
                        </a:rPr>
                        <a:t>68%</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43/63</a:t>
                      </a:r>
                    </a:p>
                  </a:txBody>
                  <a:tcPr marL="9525" marR="9525" marT="9525" marB="0" anchor="ctr">
                    <a:solidFill>
                      <a:schemeClr val="accent6">
                        <a:lumMod val="40000"/>
                        <a:lumOff val="60000"/>
                      </a:schemeClr>
                    </a:solidFill>
                  </a:tcPr>
                </a:tc>
                <a:extLst>
                  <a:ext uri="{0D108BD9-81ED-4DB2-BD59-A6C34878D82A}">
                    <a16:rowId xmlns:a16="http://schemas.microsoft.com/office/drawing/2014/main" val="1382487984"/>
                  </a:ext>
                </a:extLst>
              </a:tr>
              <a:tr h="284022">
                <a:tc>
                  <a:txBody>
                    <a:bodyPr/>
                    <a:lstStyle/>
                    <a:p>
                      <a:pPr algn="l" fontAlgn="b"/>
                      <a:r>
                        <a:rPr lang="en-US" sz="1100" b="1" i="0" u="none" strike="noStrike" dirty="0">
                          <a:solidFill>
                            <a:schemeClr val="tx1"/>
                          </a:solidFill>
                          <a:effectLst/>
                          <a:latin typeface="Calibri" panose="020F0502020204030204" pitchFamily="34" charset="0"/>
                        </a:rPr>
                        <a:t>Food Bank</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87%</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594/683</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80%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487/612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592041157"/>
                  </a:ext>
                </a:extLst>
              </a:tr>
              <a:tr h="284022">
                <a:tc>
                  <a:txBody>
                    <a:bodyPr/>
                    <a:lstStyle/>
                    <a:p>
                      <a:pPr algn="l" fontAlgn="b"/>
                      <a:r>
                        <a:rPr lang="en-US" sz="1100" b="1" i="0" u="none" strike="noStrike" dirty="0">
                          <a:solidFill>
                            <a:schemeClr val="tx1"/>
                          </a:solidFill>
                          <a:effectLst/>
                          <a:latin typeface="Calibri" panose="020F0502020204030204" pitchFamily="34" charset="0"/>
                        </a:rPr>
                        <a:t>Medical Transportation</a:t>
                      </a:r>
                    </a:p>
                  </a:txBody>
                  <a:tcPr marL="9525" marR="9525" marT="9525" marB="0" anchor="b"/>
                </a:tc>
                <a:tc>
                  <a:txBody>
                    <a:bodyPr/>
                    <a:lstStyle/>
                    <a:p>
                      <a:pPr algn="ctr" fontAlgn="ctr"/>
                      <a:r>
                        <a:rPr lang="en-US" sz="1100" b="1" i="0" u="none" strike="noStrike" dirty="0">
                          <a:solidFill>
                            <a:srgbClr val="FF0000"/>
                          </a:solidFill>
                          <a:effectLst/>
                          <a:latin typeface="Calibri" panose="020F0502020204030204" pitchFamily="34" charset="0"/>
                        </a:rPr>
                        <a:t>79%</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481/605</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77%</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412/533</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782708989"/>
                  </a:ext>
                </a:extLst>
              </a:tr>
              <a:tr h="284022">
                <a:tc>
                  <a:txBody>
                    <a:bodyPr/>
                    <a:lstStyle/>
                    <a:p>
                      <a:pPr algn="l" fontAlgn="b"/>
                      <a:r>
                        <a:rPr lang="en-US" sz="1100" b="1" i="0" u="none" strike="noStrike" dirty="0">
                          <a:solidFill>
                            <a:schemeClr val="tx1"/>
                          </a:solidFill>
                          <a:effectLst/>
                          <a:latin typeface="Calibri" panose="020F0502020204030204" pitchFamily="34" charset="0"/>
                        </a:rPr>
                        <a:t>Emergency Housing</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93%</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38/41</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rgbClr val="FF0000"/>
                          </a:solidFill>
                          <a:effectLst/>
                          <a:latin typeface="Calibri" panose="020F0502020204030204" pitchFamily="34" charset="0"/>
                        </a:rPr>
                        <a:t>65%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17/26</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444107793"/>
                  </a:ext>
                </a:extLst>
              </a:tr>
              <a:tr h="284022">
                <a:tc>
                  <a:txBody>
                    <a:bodyPr/>
                    <a:lstStyle/>
                    <a:p>
                      <a:pPr algn="l" fontAlgn="b"/>
                      <a:r>
                        <a:rPr lang="en-US" sz="1100" b="1" i="0" u="none" strike="noStrike" dirty="0">
                          <a:solidFill>
                            <a:schemeClr val="tx1"/>
                          </a:solidFill>
                          <a:effectLst/>
                          <a:latin typeface="Calibri" panose="020F0502020204030204" pitchFamily="34" charset="0"/>
                        </a:rPr>
                        <a:t>Legal Services</a:t>
                      </a:r>
                    </a:p>
                  </a:txBody>
                  <a:tcPr marL="9525" marR="9525" marT="9525" marB="0" anchor="b"/>
                </a:tc>
                <a:tc>
                  <a:txBody>
                    <a:bodyPr/>
                    <a:lstStyle/>
                    <a:p>
                      <a:pPr algn="ctr" fontAlgn="ctr"/>
                      <a:r>
                        <a:rPr lang="en-US" sz="1100" b="0" i="0" u="none" strike="noStrike">
                          <a:solidFill>
                            <a:srgbClr val="000000"/>
                          </a:solidFill>
                          <a:effectLst/>
                          <a:latin typeface="Calibri" panose="020F0502020204030204" pitchFamily="34" charset="0"/>
                        </a:rPr>
                        <a:t>85%</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232/273</a:t>
                      </a:r>
                    </a:p>
                  </a:txBody>
                  <a:tcPr marL="9525" marR="9525" marT="9525" marB="0" anchor="ctr">
                    <a:solidFill>
                      <a:schemeClr val="accent2">
                        <a:lumMod val="40000"/>
                        <a:lumOff val="60000"/>
                      </a:schemeClr>
                    </a:solidFill>
                  </a:tcPr>
                </a:tc>
                <a:tc>
                  <a:txBody>
                    <a:bodyPr/>
                    <a:lstStyle/>
                    <a:p>
                      <a:pPr algn="ctr" fontAlgn="ctr"/>
                      <a:r>
                        <a:rPr lang="en-US" sz="1100" b="0" i="0" u="none" strike="noStrike">
                          <a:solidFill>
                            <a:srgbClr val="000000"/>
                          </a:solidFill>
                          <a:effectLst/>
                          <a:latin typeface="Calibri" panose="020F0502020204030204" pitchFamily="34" charset="0"/>
                        </a:rPr>
                        <a:t>75%</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183/241</a:t>
                      </a:r>
                    </a:p>
                  </a:txBody>
                  <a:tcPr marL="9525" marR="9525" marT="9525" marB="0" anchor="ctr">
                    <a:solidFill>
                      <a:schemeClr val="accent6">
                        <a:lumMod val="40000"/>
                        <a:lumOff val="60000"/>
                      </a:schemeClr>
                    </a:solidFill>
                  </a:tcPr>
                </a:tc>
                <a:extLst>
                  <a:ext uri="{0D108BD9-81ED-4DB2-BD59-A6C34878D82A}">
                    <a16:rowId xmlns:a16="http://schemas.microsoft.com/office/drawing/2014/main" val="3898508686"/>
                  </a:ext>
                </a:extLst>
              </a:tr>
              <a:tr h="284022">
                <a:tc>
                  <a:txBody>
                    <a:bodyPr/>
                    <a:lstStyle/>
                    <a:p>
                      <a:pPr algn="l" fontAlgn="b"/>
                      <a:r>
                        <a:rPr lang="en-US" sz="1100" b="1" i="0" u="none" strike="noStrike" dirty="0">
                          <a:solidFill>
                            <a:schemeClr val="tx1"/>
                          </a:solidFill>
                          <a:effectLst/>
                          <a:latin typeface="Calibri" panose="020F0502020204030204" pitchFamily="34" charset="0"/>
                        </a:rPr>
                        <a:t>Substance Abuse Residential</a:t>
                      </a:r>
                    </a:p>
                  </a:txBody>
                  <a:tcPr marL="9525" marR="9525" marT="9525" marB="0" anchor="b"/>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2">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9525" marR="9525" marT="9525" marB="0" anchor="ctr">
                    <a:solidFill>
                      <a:schemeClr val="accent2">
                        <a:lumMod val="40000"/>
                        <a:lumOff val="60000"/>
                      </a:schemeClr>
                    </a:solidFill>
                  </a:tcPr>
                </a:tc>
                <a:tc>
                  <a:txBody>
                    <a:bodyPr/>
                    <a:lstStyle/>
                    <a:p>
                      <a:pPr algn="ctr" fontAlgn="ctr"/>
                      <a:r>
                        <a:rPr lang="en-US" sz="1100" b="1" i="0" u="none" strike="noStrike" dirty="0">
                          <a:solidFill>
                            <a:schemeClr val="accent1">
                              <a:lumMod val="75000"/>
                            </a:schemeClr>
                          </a:solidFill>
                          <a:effectLst/>
                          <a:latin typeface="Calibri" panose="020F0502020204030204" pitchFamily="34" charset="0"/>
                        </a:rPr>
                        <a:t>100%</a:t>
                      </a:r>
                    </a:p>
                  </a:txBody>
                  <a:tcPr marL="9525" marR="9525" marT="9525" marB="0" anchor="ctr">
                    <a:solidFill>
                      <a:schemeClr val="accent6">
                        <a:lumMod val="40000"/>
                        <a:lumOff val="60000"/>
                      </a:schemeClr>
                    </a:solidFill>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9525" marR="9525" marT="9525" marB="0" anchor="ctr">
                    <a:solidFill>
                      <a:schemeClr val="accent6">
                        <a:lumMod val="40000"/>
                        <a:lumOff val="60000"/>
                      </a:schemeClr>
                    </a:solidFill>
                  </a:tcPr>
                </a:tc>
                <a:extLst>
                  <a:ext uri="{0D108BD9-81ED-4DB2-BD59-A6C34878D82A}">
                    <a16:rowId xmlns:a16="http://schemas.microsoft.com/office/drawing/2014/main" val="2163031864"/>
                  </a:ext>
                </a:extLst>
              </a:tr>
              <a:tr h="284022">
                <a:tc>
                  <a:txBody>
                    <a:bodyPr/>
                    <a:lstStyle/>
                    <a:p>
                      <a:pPr algn="l" fontAlgn="b"/>
                      <a:r>
                        <a:rPr lang="en-US" sz="1100" b="1" i="0" u="none" strike="noStrike" dirty="0">
                          <a:solidFill>
                            <a:srgbClr val="C00000"/>
                          </a:solidFill>
                          <a:effectLst/>
                          <a:latin typeface="Calibri" panose="020F0502020204030204" pitchFamily="34" charset="0"/>
                        </a:rPr>
                        <a:t>All Services All Funded Agencies</a:t>
                      </a:r>
                    </a:p>
                  </a:txBody>
                  <a:tcPr marL="9525" marR="9525" marT="9525" marB="0" anchor="b">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84%</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2494/2982</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69%</a:t>
                      </a:r>
                    </a:p>
                  </a:txBody>
                  <a:tcPr marL="9525" marR="9525" marT="9525" marB="0" anchor="ctr">
                    <a:solidFill>
                      <a:schemeClr val="bg1">
                        <a:lumMod val="85000"/>
                      </a:schemeClr>
                    </a:solidFill>
                  </a:tcPr>
                </a:tc>
                <a:tc>
                  <a:txBody>
                    <a:bodyPr/>
                    <a:lstStyle/>
                    <a:p>
                      <a:pPr algn="ctr" fontAlgn="ctr"/>
                      <a:r>
                        <a:rPr lang="en-US" sz="1100" b="1" i="0" u="none" strike="noStrike" dirty="0">
                          <a:solidFill>
                            <a:srgbClr val="C00000"/>
                          </a:solidFill>
                          <a:effectLst/>
                          <a:latin typeface="Calibri" panose="020F0502020204030204" pitchFamily="34" charset="0"/>
                        </a:rPr>
                        <a:t>1642/2382</a:t>
                      </a:r>
                    </a:p>
                  </a:txBody>
                  <a:tcPr marL="9525" marR="9525" marT="9525" marB="0" anchor="ctr">
                    <a:solidFill>
                      <a:schemeClr val="bg1">
                        <a:lumMod val="85000"/>
                      </a:schemeClr>
                    </a:solidFill>
                  </a:tcPr>
                </a:tc>
                <a:extLst>
                  <a:ext uri="{0D108BD9-81ED-4DB2-BD59-A6C34878D82A}">
                    <a16:rowId xmlns:a16="http://schemas.microsoft.com/office/drawing/2014/main" val="185525759"/>
                  </a:ext>
                </a:extLst>
              </a:tr>
            </a:tbl>
          </a:graphicData>
        </a:graphic>
      </p:graphicFrame>
      <p:sp>
        <p:nvSpPr>
          <p:cNvPr id="2" name="TextBox 1"/>
          <p:cNvSpPr txBox="1"/>
          <p:nvPr/>
        </p:nvSpPr>
        <p:spPr>
          <a:xfrm>
            <a:off x="310550" y="1199072"/>
            <a:ext cx="1138687" cy="1200329"/>
          </a:xfrm>
          <a:prstGeom prst="rect">
            <a:avLst/>
          </a:prstGeom>
          <a:noFill/>
        </p:spPr>
        <p:txBody>
          <a:bodyPr wrap="square" rtlCol="0">
            <a:spAutoFit/>
          </a:bodyPr>
          <a:lstStyle/>
          <a:p>
            <a:r>
              <a:rPr lang="en-US" b="1" dirty="0" smtClean="0">
                <a:solidFill>
                  <a:srgbClr val="C00000"/>
                </a:solidFill>
              </a:rPr>
              <a:t>GY 18-19</a:t>
            </a:r>
          </a:p>
          <a:p>
            <a:endParaRPr lang="en-US" dirty="0" smtClean="0"/>
          </a:p>
          <a:p>
            <a:r>
              <a:rPr lang="en-US" sz="1200" dirty="0" smtClean="0"/>
              <a:t>(3/1/2018 through 2/28/2019)</a:t>
            </a:r>
            <a:endParaRPr lang="en-US" sz="1200" dirty="0"/>
          </a:p>
        </p:txBody>
      </p:sp>
    </p:spTree>
    <p:extLst>
      <p:ext uri="{BB962C8B-B14F-4D97-AF65-F5344CB8AC3E}">
        <p14:creationId xmlns:p14="http://schemas.microsoft.com/office/powerpoint/2010/main" val="1540848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58800"/>
          </a:xfrm>
        </p:spPr>
        <p:txBody>
          <a:bodyPr>
            <a:normAutofit fontScale="90000"/>
          </a:bodyPr>
          <a:lstStyle/>
          <a:p>
            <a:pPr algn="ctr"/>
            <a:r>
              <a:rPr lang="en-US" dirty="0" smtClean="0">
                <a:solidFill>
                  <a:srgbClr val="C00000"/>
                </a:solidFill>
              </a:rPr>
              <a:t>Quality Improvement Projects (QIP)</a:t>
            </a:r>
            <a:endParaRPr lang="en-US" dirty="0">
              <a:solidFill>
                <a:srgbClr val="C00000"/>
              </a:solidFill>
            </a:endParaRPr>
          </a:p>
        </p:txBody>
      </p:sp>
      <p:sp>
        <p:nvSpPr>
          <p:cNvPr id="3" name="Content Placeholder 2"/>
          <p:cNvSpPr>
            <a:spLocks noGrp="1"/>
          </p:cNvSpPr>
          <p:nvPr>
            <p:ph idx="1"/>
          </p:nvPr>
        </p:nvSpPr>
        <p:spPr>
          <a:xfrm>
            <a:off x="838200" y="1200150"/>
            <a:ext cx="10515600" cy="5157788"/>
          </a:xfrm>
        </p:spPr>
        <p:txBody>
          <a:bodyPr>
            <a:normAutofit/>
          </a:bodyPr>
          <a:lstStyle/>
          <a:p>
            <a:r>
              <a:rPr lang="en-US" dirty="0" smtClean="0"/>
              <a:t>Quality improvement involves the development and implementation of activities to make changes to the program in response to the performance data results. To do this, recipients are required to implement quality improvement activities aimed at </a:t>
            </a:r>
            <a:r>
              <a:rPr lang="en-US" dirty="0" smtClean="0">
                <a:solidFill>
                  <a:srgbClr val="00B050"/>
                </a:solidFill>
              </a:rPr>
              <a:t>improving patient care, health outcomes, and patient satisfaction</a:t>
            </a:r>
            <a:r>
              <a:rPr lang="en-US" dirty="0" smtClean="0"/>
              <a:t>.</a:t>
            </a:r>
          </a:p>
          <a:p>
            <a:r>
              <a:rPr lang="en-US" dirty="0" smtClean="0"/>
              <a:t>Once QIPs are created and tested, we are then able to understand if specific changes or improvements had a positive impact on patient health outcomes or if further changes in RWHAP funded services are necessary.</a:t>
            </a:r>
          </a:p>
          <a:p>
            <a:r>
              <a:rPr lang="en-US" dirty="0" smtClean="0"/>
              <a:t>Current Projects:</a:t>
            </a:r>
          </a:p>
          <a:p>
            <a:pPr lvl="1"/>
            <a:r>
              <a:rPr lang="en-US" dirty="0" smtClean="0"/>
              <a:t>Improving HIV Health Outcomes with Data (Case Managed, Non-Suppressed)</a:t>
            </a:r>
          </a:p>
          <a:p>
            <a:pPr lvl="1"/>
            <a:r>
              <a:rPr lang="en-US" dirty="0"/>
              <a:t>CQII ECHO Collaborative (Youth </a:t>
            </a:r>
            <a:r>
              <a:rPr lang="en-US" dirty="0" smtClean="0"/>
              <a:t>13-24, Non-Suppressed)</a:t>
            </a:r>
          </a:p>
          <a:p>
            <a:pPr lvl="1"/>
            <a:endParaRPr lang="en-US" dirty="0" smtClean="0"/>
          </a:p>
          <a:p>
            <a:endParaRPr lang="en-US" dirty="0"/>
          </a:p>
          <a:p>
            <a:endParaRPr lang="en-US" dirty="0" smtClean="0"/>
          </a:p>
          <a:p>
            <a:endParaRPr lang="en-US" dirty="0" smtClean="0"/>
          </a:p>
        </p:txBody>
      </p:sp>
    </p:spTree>
    <p:extLst>
      <p:ext uri="{BB962C8B-B14F-4D97-AF65-F5344CB8AC3E}">
        <p14:creationId xmlns:p14="http://schemas.microsoft.com/office/powerpoint/2010/main" val="25360644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Quality Improvement Project</a:t>
            </a:r>
            <a:endParaRPr lang="en-US" sz="3600" dirty="0"/>
          </a:p>
        </p:txBody>
      </p:sp>
      <p:sp>
        <p:nvSpPr>
          <p:cNvPr id="3" name="Subtitle 2"/>
          <p:cNvSpPr>
            <a:spLocks noGrp="1"/>
          </p:cNvSpPr>
          <p:nvPr>
            <p:ph type="subTitle" idx="1"/>
          </p:nvPr>
        </p:nvSpPr>
        <p:spPr/>
        <p:txBody>
          <a:bodyPr/>
          <a:lstStyle/>
          <a:p>
            <a:r>
              <a:rPr lang="en-US" b="1" dirty="0" smtClean="0"/>
              <a:t>Improving HIV Health Outcomes with Data</a:t>
            </a:r>
            <a:endParaRPr lang="en-US" b="1" dirty="0"/>
          </a:p>
        </p:txBody>
      </p:sp>
    </p:spTree>
    <p:extLst>
      <p:ext uri="{BB962C8B-B14F-4D97-AF65-F5344CB8AC3E}">
        <p14:creationId xmlns:p14="http://schemas.microsoft.com/office/powerpoint/2010/main" val="17804953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Quality Improvement Initiative: Improving HIV health outcomes with data</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b="1" dirty="0" smtClean="0"/>
              <a:t>Project </a:t>
            </a:r>
            <a:r>
              <a:rPr lang="en-US" b="1" dirty="0"/>
              <a:t>Objective</a:t>
            </a:r>
            <a:endParaRPr lang="en-US" dirty="0"/>
          </a:p>
          <a:p>
            <a:r>
              <a:rPr lang="en-US" dirty="0"/>
              <a:t>Develop a quality improvement collaborative to increase the number of People Living with HIV (PLWH) </a:t>
            </a:r>
            <a:r>
              <a:rPr lang="en-US" dirty="0" smtClean="0"/>
              <a:t>who </a:t>
            </a:r>
            <a:r>
              <a:rPr lang="en-US" dirty="0"/>
              <a:t>have suppressed HIV Viral load </a:t>
            </a:r>
            <a:r>
              <a:rPr lang="en-US" dirty="0" smtClean="0"/>
              <a:t>from 82% to 90% within </a:t>
            </a:r>
            <a:r>
              <a:rPr lang="en-US" dirty="0"/>
              <a:t>the measurement </a:t>
            </a:r>
            <a:r>
              <a:rPr lang="en-US" dirty="0" smtClean="0"/>
              <a:t>period (2019 calendar year).</a:t>
            </a:r>
            <a:endParaRPr lang="en-US" dirty="0"/>
          </a:p>
          <a:p>
            <a:pPr marL="0" indent="0">
              <a:buNone/>
            </a:pPr>
            <a:r>
              <a:rPr lang="en-US" b="1" dirty="0"/>
              <a:t>Setting</a:t>
            </a:r>
            <a:endParaRPr lang="en-US" dirty="0"/>
          </a:p>
          <a:p>
            <a:r>
              <a:rPr lang="en-US" dirty="0"/>
              <a:t>Medical Case Management </a:t>
            </a:r>
            <a:r>
              <a:rPr lang="en-US" dirty="0" smtClean="0"/>
              <a:t>Sub-recipients </a:t>
            </a:r>
            <a:r>
              <a:rPr lang="en-US" dirty="0"/>
              <a:t>receiving Ryan White (RW) Part A funding in Palm Beach County</a:t>
            </a:r>
          </a:p>
          <a:p>
            <a:pPr marL="0" indent="0">
              <a:buNone/>
            </a:pPr>
            <a:r>
              <a:rPr lang="en-US" b="1" dirty="0"/>
              <a:t>Performance Measure</a:t>
            </a:r>
            <a:r>
              <a:rPr lang="en-US" dirty="0"/>
              <a:t>: HIV Viral load Suppression</a:t>
            </a:r>
          </a:p>
          <a:p>
            <a:r>
              <a:rPr lang="en-US" dirty="0"/>
              <a:t>Percentage of patients, regardless of age, with a diagnosis of HIV with a HIV viral load less than 200 copies/ml at last HIV viral load test during the measurement year.</a:t>
            </a:r>
          </a:p>
          <a:p>
            <a:endParaRPr lang="en-US" dirty="0"/>
          </a:p>
        </p:txBody>
      </p:sp>
    </p:spTree>
    <p:extLst>
      <p:ext uri="{BB962C8B-B14F-4D97-AF65-F5344CB8AC3E}">
        <p14:creationId xmlns:p14="http://schemas.microsoft.com/office/powerpoint/2010/main" val="3479106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Baseline Data</a:t>
            </a:r>
            <a:endParaRPr lang="en-US" dirty="0"/>
          </a:p>
        </p:txBody>
      </p:sp>
      <p:sp>
        <p:nvSpPr>
          <p:cNvPr id="6" name="Content Placeholder 5"/>
          <p:cNvSpPr txBox="1">
            <a:spLocks noGrp="1"/>
          </p:cNvSpPr>
          <p:nvPr>
            <p:ph idx="1"/>
          </p:nvPr>
        </p:nvSpPr>
        <p:spPr>
          <a:xfrm>
            <a:off x="2501661" y="1453049"/>
            <a:ext cx="9572826" cy="163121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HIV Viral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Suppression rates during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Calendar year 2018 (January – December)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Baseline data as of December</a:t>
            </a:r>
            <a:r>
              <a:rPr kumimoji="0" lang="en-US" sz="2000" b="0" i="0" u="none" strike="noStrike" kern="1200" cap="none" spc="0" normalizeH="0" noProof="0" dirty="0" smtClean="0">
                <a:ln>
                  <a:noFill/>
                </a:ln>
                <a:solidFill>
                  <a:prstClr val="black"/>
                </a:solidFill>
                <a:effectLst/>
                <a:uLnTx/>
                <a:uFillTx/>
                <a:latin typeface="Century Gothic" panose="020B0502020202020204"/>
                <a:ea typeface="+mn-ea"/>
                <a:cs typeface="+mn-cs"/>
              </a:rPr>
              <a:t> 2018</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 </a:t>
            </a:r>
          </a:p>
          <a:p>
            <a:pPr>
              <a:spcBef>
                <a:spcPts val="0"/>
              </a:spcBef>
              <a:buClrTx/>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162 Non- Virally Suppressed Case Managed(CM)</a:t>
            </a:r>
            <a:r>
              <a:rPr kumimoji="0" lang="en-US" sz="2000" b="0" i="0" u="none" strike="noStrike" kern="1200" cap="none" spc="0" normalizeH="0" noProof="0" dirty="0" smtClean="0">
                <a:ln>
                  <a:noFill/>
                </a:ln>
                <a:solidFill>
                  <a:prstClr val="black"/>
                </a:solidFill>
                <a:effectLst/>
                <a:uLnTx/>
                <a:uFillTx/>
                <a:latin typeface="Century Gothic" panose="020B0502020202020204"/>
                <a:ea typeface="+mn-ea"/>
                <a:cs typeface="+mn-cs"/>
              </a:rPr>
              <a:t> clients</a:t>
            </a: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a:spcBef>
                <a:spcPts val="0"/>
              </a:spcBef>
              <a:buClrTx/>
              <a:defRPr/>
            </a:pPr>
            <a:r>
              <a:rPr lang="en-US" sz="2000" dirty="0" smtClean="0">
                <a:solidFill>
                  <a:prstClr val="black"/>
                </a:solidFill>
                <a:latin typeface="Century Gothic" panose="020B0502020202020204"/>
              </a:rPr>
              <a:t>82% Viral Suppression Rate</a:t>
            </a:r>
            <a:endParaRPr kumimoji="0" lang="en-US" sz="2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val="2913266106"/>
              </p:ext>
            </p:extLst>
          </p:nvPr>
        </p:nvGraphicFramePr>
        <p:xfrm>
          <a:off x="4142341" y="3340976"/>
          <a:ext cx="4076242" cy="2558254"/>
        </p:xfrm>
        <a:graphic>
          <a:graphicData uri="http://schemas.openxmlformats.org/drawingml/2006/table">
            <a:tbl>
              <a:tblPr>
                <a:tableStyleId>{5C22544A-7EE6-4342-B048-85BDC9FD1C3A}</a:tableStyleId>
              </a:tblPr>
              <a:tblGrid>
                <a:gridCol w="3476271">
                  <a:extLst>
                    <a:ext uri="{9D8B030D-6E8A-4147-A177-3AD203B41FA5}">
                      <a16:colId xmlns:a16="http://schemas.microsoft.com/office/drawing/2014/main" val="2229822598"/>
                    </a:ext>
                  </a:extLst>
                </a:gridCol>
                <a:gridCol w="599971">
                  <a:extLst>
                    <a:ext uri="{9D8B030D-6E8A-4147-A177-3AD203B41FA5}">
                      <a16:colId xmlns:a16="http://schemas.microsoft.com/office/drawing/2014/main" val="419633207"/>
                    </a:ext>
                  </a:extLst>
                </a:gridCol>
              </a:tblGrid>
              <a:tr h="226394">
                <a:tc>
                  <a:txBody>
                    <a:bodyPr/>
                    <a:lstStyle/>
                    <a:p>
                      <a:pPr algn="l" fontAlgn="b"/>
                      <a:r>
                        <a:rPr lang="en-US" sz="1100" b="0" i="0" u="sng" strike="noStrike" dirty="0" smtClean="0">
                          <a:solidFill>
                            <a:srgbClr val="000000"/>
                          </a:solidFill>
                          <a:effectLst/>
                          <a:latin typeface="+mj-lt"/>
                        </a:rPr>
                        <a:t>Total</a:t>
                      </a:r>
                      <a:r>
                        <a:rPr lang="en-US" sz="1100" b="0" i="0" u="sng" strike="noStrike" baseline="0" dirty="0" smtClean="0">
                          <a:solidFill>
                            <a:srgbClr val="000000"/>
                          </a:solidFill>
                          <a:effectLst/>
                          <a:latin typeface="+mj-lt"/>
                        </a:rPr>
                        <a:t> Number of CM clients Non-Virally Suppressed</a:t>
                      </a:r>
                      <a:endParaRPr lang="en-US" sz="1100" b="0" i="0" u="sng" strike="noStrike" dirty="0">
                        <a:solidFill>
                          <a:srgbClr val="000000"/>
                        </a:solidFill>
                        <a:effectLst/>
                        <a:latin typeface="+mj-lt"/>
                      </a:endParaRPr>
                    </a:p>
                  </a:txBody>
                  <a:tcPr marL="9525" marR="9525" marT="9525" marB="0" anchor="b"/>
                </a:tc>
                <a:tc>
                  <a:txBody>
                    <a:bodyPr/>
                    <a:lstStyle/>
                    <a:p>
                      <a:pPr algn="r" fontAlgn="b"/>
                      <a:r>
                        <a:rPr lang="en-US" sz="1100" b="0" i="0" u="sng" strike="noStrike" dirty="0" smtClean="0">
                          <a:solidFill>
                            <a:srgbClr val="000000"/>
                          </a:solidFill>
                          <a:effectLst/>
                          <a:latin typeface="+mj-lt"/>
                        </a:rPr>
                        <a:t>162</a:t>
                      </a:r>
                      <a:endParaRPr lang="en-US" sz="1100" b="0" i="0" u="sng"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536964581"/>
                  </a:ext>
                </a:extLst>
              </a:tr>
              <a:tr h="226394">
                <a:tc>
                  <a:txBody>
                    <a:bodyPr/>
                    <a:lstStyle/>
                    <a:p>
                      <a:pPr algn="l" fontAlgn="b"/>
                      <a:r>
                        <a:rPr lang="en-US" sz="1100" u="none" strike="noStrike" dirty="0">
                          <a:effectLst/>
                        </a:rPr>
                        <a:t>Black African American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126</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9717662"/>
                  </a:ext>
                </a:extLst>
              </a:tr>
              <a:tr h="226394">
                <a:tc>
                  <a:txBody>
                    <a:bodyPr/>
                    <a:lstStyle/>
                    <a:p>
                      <a:pPr algn="l" fontAlgn="b"/>
                      <a:r>
                        <a:rPr lang="en-US" sz="1100" u="none" strike="noStrike" dirty="0">
                          <a:effectLst/>
                        </a:rPr>
                        <a:t>White</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33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3016791"/>
                  </a:ext>
                </a:extLst>
              </a:tr>
              <a:tr h="226394">
                <a:tc>
                  <a:txBody>
                    <a:bodyPr/>
                    <a:lstStyle/>
                    <a:p>
                      <a:pPr algn="l" fontAlgn="b"/>
                      <a:r>
                        <a:rPr lang="en-US" sz="1100" u="none" strike="noStrike">
                          <a:effectLst/>
                        </a:rPr>
                        <a:t>Asian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3</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17017534"/>
                  </a:ext>
                </a:extLst>
              </a:tr>
              <a:tr h="226394">
                <a:tc>
                  <a:txBody>
                    <a:bodyPr/>
                    <a:lstStyle/>
                    <a:p>
                      <a:pPr algn="l" fontAlgn="b"/>
                      <a:r>
                        <a:rPr lang="en-US" sz="1100" u="none" strike="noStrike">
                          <a:effectLst/>
                        </a:rPr>
                        <a:t>American Indian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83614015"/>
                  </a:ext>
                </a:extLst>
              </a:tr>
              <a:tr h="237714">
                <a:tc>
                  <a:txBody>
                    <a:bodyPr/>
                    <a:lstStyle/>
                    <a:p>
                      <a:pPr algn="l" fontAlgn="b"/>
                      <a:r>
                        <a:rPr lang="en-US" sz="1100" u="none" strike="noStrike" dirty="0">
                          <a:effectLst/>
                        </a:rPr>
                        <a:t>Native Hawaiian</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1100" b="0" i="0" u="none" strike="noStrike" dirty="0" smtClean="0">
                          <a:solidFill>
                            <a:srgbClr val="000000"/>
                          </a:solidFill>
                          <a:effectLst/>
                          <a:latin typeface="Calibri" panose="020F0502020204030204" pitchFamily="34" charset="0"/>
                        </a:rPr>
                        <a:t>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0404865"/>
                  </a:ext>
                </a:extLst>
              </a:tr>
              <a:tr h="237714">
                <a:tc>
                  <a:txBody>
                    <a:bodyPr/>
                    <a:lstStyle/>
                    <a:p>
                      <a:pPr algn="l" fontAlgn="b"/>
                      <a:r>
                        <a:rPr lang="en-US" sz="1100" b="0" i="0" u="none" strike="noStrike" dirty="0" smtClean="0">
                          <a:solidFill>
                            <a:srgbClr val="000000"/>
                          </a:solidFill>
                          <a:effectLst/>
                          <a:latin typeface="+mj-lt"/>
                        </a:rPr>
                        <a:t>Haitian</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35</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3551993327"/>
                  </a:ext>
                </a:extLst>
              </a:tr>
              <a:tr h="237714">
                <a:tc>
                  <a:txBody>
                    <a:bodyPr/>
                    <a:lstStyle/>
                    <a:p>
                      <a:pPr algn="l" fontAlgn="b"/>
                      <a:r>
                        <a:rPr lang="en-US" sz="1100" b="0" i="0" u="none" strike="noStrike" dirty="0" smtClean="0">
                          <a:solidFill>
                            <a:srgbClr val="000000"/>
                          </a:solidFill>
                          <a:effectLst/>
                          <a:latin typeface="+mj-lt"/>
                        </a:rPr>
                        <a:t>Hispanic/Latino</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18</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363642934"/>
                  </a:ext>
                </a:extLst>
              </a:tr>
              <a:tr h="237714">
                <a:tc>
                  <a:txBody>
                    <a:bodyPr/>
                    <a:lstStyle/>
                    <a:p>
                      <a:pPr algn="l" fontAlgn="b"/>
                      <a:r>
                        <a:rPr lang="en-US" sz="1100" b="0" i="0" u="none" strike="noStrike" dirty="0" smtClean="0">
                          <a:solidFill>
                            <a:srgbClr val="000000"/>
                          </a:solidFill>
                          <a:effectLst/>
                          <a:latin typeface="+mj-lt"/>
                        </a:rPr>
                        <a:t>Male</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96</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574597220"/>
                  </a:ext>
                </a:extLst>
              </a:tr>
              <a:tr h="237714">
                <a:tc>
                  <a:txBody>
                    <a:bodyPr/>
                    <a:lstStyle/>
                    <a:p>
                      <a:pPr algn="l" fontAlgn="b"/>
                      <a:r>
                        <a:rPr lang="en-US" sz="1100" b="0" i="0" u="none" strike="noStrike" dirty="0" smtClean="0">
                          <a:solidFill>
                            <a:srgbClr val="000000"/>
                          </a:solidFill>
                          <a:effectLst/>
                          <a:latin typeface="+mj-lt"/>
                        </a:rPr>
                        <a:t>Female</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65</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216908859"/>
                  </a:ext>
                </a:extLst>
              </a:tr>
              <a:tr h="237714">
                <a:tc>
                  <a:txBody>
                    <a:bodyPr/>
                    <a:lstStyle/>
                    <a:p>
                      <a:pPr algn="l" fontAlgn="b"/>
                      <a:r>
                        <a:rPr lang="en-US" sz="1100" b="0" i="0" u="none" strike="noStrike" dirty="0" smtClean="0">
                          <a:solidFill>
                            <a:srgbClr val="000000"/>
                          </a:solidFill>
                          <a:effectLst/>
                          <a:latin typeface="+mj-lt"/>
                        </a:rPr>
                        <a:t>Transgender</a:t>
                      </a:r>
                      <a:endParaRPr lang="en-US" sz="1100" b="0" i="0" u="none" strike="noStrike" dirty="0">
                        <a:solidFill>
                          <a:srgbClr val="000000"/>
                        </a:solidFill>
                        <a:effectLst/>
                        <a:latin typeface="+mj-lt"/>
                      </a:endParaRPr>
                    </a:p>
                  </a:txBody>
                  <a:tcPr marL="9525" marR="9525" marT="9525" marB="0" anchor="b"/>
                </a:tc>
                <a:tc>
                  <a:txBody>
                    <a:bodyPr/>
                    <a:lstStyle/>
                    <a:p>
                      <a:pPr algn="r" fontAlgn="b"/>
                      <a:r>
                        <a:rPr lang="en-US" sz="1100" b="0" i="0" u="none" strike="noStrike" dirty="0" smtClean="0">
                          <a:solidFill>
                            <a:srgbClr val="000000"/>
                          </a:solidFill>
                          <a:effectLst/>
                          <a:latin typeface="+mj-lt"/>
                        </a:rPr>
                        <a:t>1</a:t>
                      </a:r>
                      <a:endParaRPr lang="en-US" sz="11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2298955573"/>
                  </a:ext>
                </a:extLst>
              </a:tr>
            </a:tbl>
          </a:graphicData>
        </a:graphic>
      </p:graphicFrame>
    </p:spTree>
    <p:extLst>
      <p:ext uri="{BB962C8B-B14F-4D97-AF65-F5344CB8AC3E}">
        <p14:creationId xmlns:p14="http://schemas.microsoft.com/office/powerpoint/2010/main" val="1381294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7273" y="121186"/>
            <a:ext cx="9083722" cy="770709"/>
          </a:xfrm>
        </p:spPr>
        <p:txBody>
          <a:bodyPr>
            <a:normAutofit fontScale="90000"/>
          </a:bodyPr>
          <a:lstStyle/>
          <a:p>
            <a:r>
              <a:rPr lang="en-US" sz="2800" dirty="0" smtClean="0"/>
              <a:t>Demographic Profile of non- virally suppressed CM clients</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27146186"/>
              </p:ext>
            </p:extLst>
          </p:nvPr>
        </p:nvGraphicFramePr>
        <p:xfrm>
          <a:off x="2390659" y="1812239"/>
          <a:ext cx="5140201" cy="35545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4246876620"/>
              </p:ext>
            </p:extLst>
          </p:nvPr>
        </p:nvGraphicFramePr>
        <p:xfrm>
          <a:off x="7704185" y="1014738"/>
          <a:ext cx="4303785" cy="221932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p:cNvGraphicFramePr>
            <a:graphicFrameLocks/>
          </p:cNvGraphicFramePr>
          <p:nvPr>
            <p:extLst>
              <p:ext uri="{D42A27DB-BD31-4B8C-83A1-F6EECF244321}">
                <p14:modId xmlns:p14="http://schemas.microsoft.com/office/powerpoint/2010/main" val="2169267205"/>
              </p:ext>
            </p:extLst>
          </p:nvPr>
        </p:nvGraphicFramePr>
        <p:xfrm>
          <a:off x="7704186" y="3909958"/>
          <a:ext cx="4303784" cy="249500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074079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402168128"/>
              </p:ext>
            </p:extLst>
          </p:nvPr>
        </p:nvGraphicFramePr>
        <p:xfrm>
          <a:off x="7229975" y="1654339"/>
          <a:ext cx="4793596" cy="3944983"/>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1"/>
          <p:cNvSpPr txBox="1">
            <a:spLocks/>
          </p:cNvSpPr>
          <p:nvPr/>
        </p:nvSpPr>
        <p:spPr>
          <a:xfrm>
            <a:off x="2294707" y="242371"/>
            <a:ext cx="9083722" cy="770709"/>
          </a:xfrm>
          <a:prstGeom prst="rect">
            <a:avLst/>
          </a:prstGeom>
        </p:spPr>
        <p:txBody>
          <a:bodyPr>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dirty="0" smtClean="0"/>
              <a:t>Demographic Profile of non- virally suppressed CM clients</a:t>
            </a:r>
            <a:endParaRPr lang="en-US" sz="2800" dirty="0"/>
          </a:p>
        </p:txBody>
      </p:sp>
      <p:graphicFrame>
        <p:nvGraphicFramePr>
          <p:cNvPr id="7" name="Content Placeholder 7"/>
          <p:cNvGraphicFramePr>
            <a:graphicFrameLocks/>
          </p:cNvGraphicFramePr>
          <p:nvPr>
            <p:extLst>
              <p:ext uri="{D42A27DB-BD31-4B8C-83A1-F6EECF244321}">
                <p14:modId xmlns:p14="http://schemas.microsoft.com/office/powerpoint/2010/main" val="2844878315"/>
              </p:ext>
            </p:extLst>
          </p:nvPr>
        </p:nvGraphicFramePr>
        <p:xfrm>
          <a:off x="2294707" y="1654339"/>
          <a:ext cx="4935268" cy="394498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03006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1803"/>
          </a:xfrm>
        </p:spPr>
        <p:txBody>
          <a:bodyPr/>
          <a:lstStyle/>
          <a:p>
            <a:pPr algn="ctr"/>
            <a:r>
              <a:rPr lang="en-US" dirty="0" smtClean="0">
                <a:solidFill>
                  <a:srgbClr val="C00000"/>
                </a:solidFill>
              </a:rPr>
              <a:t>2018 RSR Client Summary Report Data</a:t>
            </a:r>
            <a:endParaRPr lang="en-US" dirty="0">
              <a:solidFill>
                <a:srgbClr val="C00000"/>
              </a:solidFill>
            </a:endParaRP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656443100"/>
              </p:ext>
            </p:extLst>
          </p:nvPr>
        </p:nvGraphicFramePr>
        <p:xfrm>
          <a:off x="838200" y="2618716"/>
          <a:ext cx="4354902" cy="404033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1404129" y="1825624"/>
            <a:ext cx="3788973" cy="584775"/>
          </a:xfrm>
          <a:prstGeom prst="rect">
            <a:avLst/>
          </a:prstGeom>
          <a:noFill/>
        </p:spPr>
        <p:txBody>
          <a:bodyPr wrap="square" rtlCol="0">
            <a:spAutoFit/>
          </a:bodyPr>
          <a:lstStyle/>
          <a:p>
            <a:r>
              <a:rPr lang="en-US" sz="1600" b="1" u="sng" dirty="0"/>
              <a:t>Number of Clients by HIV Status</a:t>
            </a:r>
          </a:p>
          <a:p>
            <a:r>
              <a:rPr lang="en-US" sz="1600" dirty="0" smtClean="0"/>
              <a:t>•Reported an Increase </a:t>
            </a:r>
            <a:r>
              <a:rPr lang="en-US" sz="1600" dirty="0"/>
              <a:t>of 18 clients</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432376179"/>
              </p:ext>
            </p:extLst>
          </p:nvPr>
        </p:nvGraphicFramePr>
        <p:xfrm>
          <a:off x="6543675" y="2618716"/>
          <a:ext cx="4810125" cy="3800476"/>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6978770" y="1825624"/>
            <a:ext cx="4375030" cy="584775"/>
          </a:xfrm>
          <a:prstGeom prst="rect">
            <a:avLst/>
          </a:prstGeom>
          <a:noFill/>
        </p:spPr>
        <p:txBody>
          <a:bodyPr wrap="square" rtlCol="0">
            <a:spAutoFit/>
          </a:bodyPr>
          <a:lstStyle/>
          <a:p>
            <a:r>
              <a:rPr lang="en-US" sz="1600" b="1" u="sng" dirty="0"/>
              <a:t>Number of Clients by HIV/AIDS Status</a:t>
            </a:r>
          </a:p>
          <a:p>
            <a:r>
              <a:rPr lang="en-US" sz="1600" dirty="0" smtClean="0"/>
              <a:t>•Reported </a:t>
            </a:r>
            <a:r>
              <a:rPr lang="en-US" sz="1600" dirty="0" smtClean="0"/>
              <a:t>an Increase </a:t>
            </a:r>
            <a:r>
              <a:rPr lang="en-US" sz="1600" dirty="0"/>
              <a:t>of 395 diagnosed with AIDS</a:t>
            </a:r>
          </a:p>
        </p:txBody>
      </p:sp>
    </p:spTree>
    <p:extLst>
      <p:ext uri="{BB962C8B-B14F-4D97-AF65-F5344CB8AC3E}">
        <p14:creationId xmlns:p14="http://schemas.microsoft.com/office/powerpoint/2010/main" val="16373576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943" y="624110"/>
            <a:ext cx="8911687" cy="891181"/>
          </a:xfrm>
        </p:spPr>
        <p:txBody>
          <a:bodyPr>
            <a:normAutofit/>
          </a:bodyPr>
          <a:lstStyle/>
          <a:p>
            <a:r>
              <a:rPr lang="en-US" sz="2400" dirty="0" smtClean="0"/>
              <a:t>Quality Improvement Activities</a:t>
            </a:r>
            <a:endParaRPr lang="en-US" sz="2400" dirty="0"/>
          </a:p>
        </p:txBody>
      </p:sp>
      <p:sp>
        <p:nvSpPr>
          <p:cNvPr id="3" name="Text Placeholder 2"/>
          <p:cNvSpPr>
            <a:spLocks noGrp="1"/>
          </p:cNvSpPr>
          <p:nvPr>
            <p:ph type="body" idx="1"/>
          </p:nvPr>
        </p:nvSpPr>
        <p:spPr/>
        <p:txBody>
          <a:bodyPr/>
          <a:lstStyle/>
          <a:p>
            <a:r>
              <a:rPr lang="en-US" dirty="0" smtClean="0"/>
              <a:t>Recipient</a:t>
            </a:r>
            <a:endParaRPr lang="en-US" dirty="0"/>
          </a:p>
        </p:txBody>
      </p:sp>
      <p:sp>
        <p:nvSpPr>
          <p:cNvPr id="4" name="Content Placeholder 3"/>
          <p:cNvSpPr>
            <a:spLocks noGrp="1"/>
          </p:cNvSpPr>
          <p:nvPr>
            <p:ph sz="half" idx="2"/>
          </p:nvPr>
        </p:nvSpPr>
        <p:spPr>
          <a:xfrm>
            <a:off x="2589212" y="2548966"/>
            <a:ext cx="4577744" cy="3354060"/>
          </a:xfrm>
        </p:spPr>
        <p:txBody>
          <a:bodyPr>
            <a:normAutofit lnSpcReduction="10000"/>
          </a:bodyPr>
          <a:lstStyle/>
          <a:p>
            <a:r>
              <a:rPr lang="en-US" dirty="0" smtClean="0"/>
              <a:t>Provided Medical Case Management (MCM) sub-recipients baseline data(detailed registry).</a:t>
            </a:r>
          </a:p>
          <a:p>
            <a:r>
              <a:rPr lang="en-US" dirty="0" smtClean="0"/>
              <a:t>Provided MCM sub-recipients technical assistance to develop their individual quality improvement initiatives</a:t>
            </a:r>
          </a:p>
          <a:p>
            <a:r>
              <a:rPr lang="en-US" dirty="0"/>
              <a:t>Provided </a:t>
            </a:r>
            <a:r>
              <a:rPr lang="en-US" dirty="0" smtClean="0"/>
              <a:t>MCM </a:t>
            </a:r>
            <a:r>
              <a:rPr lang="en-US" dirty="0"/>
              <a:t>sub-recipients </a:t>
            </a:r>
            <a:r>
              <a:rPr lang="en-US" dirty="0" smtClean="0"/>
              <a:t>3 month follow-up data, with 89% Viral Suppression rate (after data updates).</a:t>
            </a:r>
            <a:endParaRPr lang="en-US" dirty="0"/>
          </a:p>
          <a:p>
            <a:endParaRPr lang="en-US" dirty="0"/>
          </a:p>
        </p:txBody>
      </p:sp>
      <p:sp>
        <p:nvSpPr>
          <p:cNvPr id="5" name="Text Placeholder 4"/>
          <p:cNvSpPr>
            <a:spLocks noGrp="1"/>
          </p:cNvSpPr>
          <p:nvPr>
            <p:ph type="body" sz="quarter" idx="3"/>
          </p:nvPr>
        </p:nvSpPr>
        <p:spPr>
          <a:xfrm>
            <a:off x="7760018" y="1973387"/>
            <a:ext cx="3999001" cy="576262"/>
          </a:xfrm>
        </p:spPr>
        <p:txBody>
          <a:bodyPr/>
          <a:lstStyle/>
          <a:p>
            <a:r>
              <a:rPr lang="en-US" dirty="0" smtClean="0"/>
              <a:t>MCM Sub-recipients</a:t>
            </a:r>
            <a:endParaRPr lang="en-US" dirty="0"/>
          </a:p>
        </p:txBody>
      </p:sp>
      <p:sp>
        <p:nvSpPr>
          <p:cNvPr id="6" name="Content Placeholder 5"/>
          <p:cNvSpPr>
            <a:spLocks noGrp="1"/>
          </p:cNvSpPr>
          <p:nvPr>
            <p:ph sz="quarter" idx="4"/>
          </p:nvPr>
        </p:nvSpPr>
        <p:spPr>
          <a:xfrm>
            <a:off x="7420345" y="2527773"/>
            <a:ext cx="4338674" cy="3354060"/>
          </a:xfrm>
        </p:spPr>
        <p:txBody>
          <a:bodyPr>
            <a:normAutofit fontScale="92500" lnSpcReduction="20000"/>
          </a:bodyPr>
          <a:lstStyle/>
          <a:p>
            <a:r>
              <a:rPr lang="en-US" dirty="0" smtClean="0"/>
              <a:t>Analyze registry data</a:t>
            </a:r>
          </a:p>
          <a:p>
            <a:r>
              <a:rPr lang="en-US" dirty="0" smtClean="0"/>
              <a:t>Updated documentation of HIV Viral load and/or active status of clients not achieving viral load</a:t>
            </a:r>
          </a:p>
          <a:p>
            <a:r>
              <a:rPr lang="en-US" dirty="0" smtClean="0"/>
              <a:t>Performed a root cause analysis</a:t>
            </a:r>
          </a:p>
          <a:p>
            <a:r>
              <a:rPr lang="en-US" dirty="0" smtClean="0"/>
              <a:t>Completed a driver diagram to identify change strategies</a:t>
            </a:r>
          </a:p>
          <a:p>
            <a:r>
              <a:rPr lang="en-US" dirty="0" smtClean="0"/>
              <a:t>All MCM sub-recipients will have completed a first quality improvement cycle (test) of selected intervention by July 30</a:t>
            </a:r>
            <a:r>
              <a:rPr lang="en-US" baseline="30000" dirty="0" smtClean="0"/>
              <a:t>th</a:t>
            </a:r>
            <a:r>
              <a:rPr lang="en-US" dirty="0" smtClean="0"/>
              <a:t>,2019</a:t>
            </a:r>
            <a:endParaRPr lang="en-US" dirty="0"/>
          </a:p>
        </p:txBody>
      </p:sp>
    </p:spTree>
    <p:extLst>
      <p:ext uri="{BB962C8B-B14F-4D97-AF65-F5344CB8AC3E}">
        <p14:creationId xmlns:p14="http://schemas.microsoft.com/office/powerpoint/2010/main" val="1999615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Quality Improvement Project</a:t>
            </a:r>
            <a:endParaRPr lang="en-US" sz="3600" dirty="0"/>
          </a:p>
        </p:txBody>
      </p:sp>
      <p:sp>
        <p:nvSpPr>
          <p:cNvPr id="3" name="Subtitle 2"/>
          <p:cNvSpPr>
            <a:spLocks noGrp="1"/>
          </p:cNvSpPr>
          <p:nvPr>
            <p:ph type="subTitle" idx="1"/>
          </p:nvPr>
        </p:nvSpPr>
        <p:spPr/>
        <p:txBody>
          <a:bodyPr/>
          <a:lstStyle/>
          <a:p>
            <a:r>
              <a:rPr lang="en-US" b="1" dirty="0" smtClean="0"/>
              <a:t>CQII </a:t>
            </a:r>
            <a:r>
              <a:rPr lang="en-US" b="1" dirty="0" err="1" smtClean="0"/>
              <a:t>end+disparities</a:t>
            </a:r>
            <a:r>
              <a:rPr lang="en-US" b="1" dirty="0" smtClean="0"/>
              <a:t> ECHO Collaborative</a:t>
            </a:r>
            <a:endParaRPr lang="en-US" b="1"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9199085" y="612390"/>
            <a:ext cx="2195482" cy="1902210"/>
          </a:xfrm>
          <a:prstGeom prst="rect">
            <a:avLst/>
          </a:prstGeom>
          <a:noFill/>
        </p:spPr>
      </p:pic>
      <p:pic>
        <p:nvPicPr>
          <p:cNvPr id="5" name="Picture 4"/>
          <p:cNvPicPr/>
          <p:nvPr/>
        </p:nvPicPr>
        <p:blipFill>
          <a:blip r:embed="rId4">
            <a:extLst>
              <a:ext uri="{28A0092B-C50C-407E-A947-70E740481C1C}">
                <a14:useLocalDpi xmlns:a14="http://schemas.microsoft.com/office/drawing/2010/main" val="0"/>
              </a:ext>
            </a:extLst>
          </a:blip>
          <a:srcRect/>
          <a:stretch>
            <a:fillRect/>
          </a:stretch>
        </p:blipFill>
        <p:spPr bwMode="auto">
          <a:xfrm>
            <a:off x="8037493" y="612390"/>
            <a:ext cx="876300" cy="2355850"/>
          </a:xfrm>
          <a:prstGeom prst="rect">
            <a:avLst/>
          </a:prstGeom>
          <a:noFill/>
        </p:spPr>
      </p:pic>
    </p:spTree>
    <p:extLst>
      <p:ext uri="{BB962C8B-B14F-4D97-AF65-F5344CB8AC3E}">
        <p14:creationId xmlns:p14="http://schemas.microsoft.com/office/powerpoint/2010/main" val="37337402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189" y="0"/>
            <a:ext cx="9422424" cy="925417"/>
          </a:xfrm>
        </p:spPr>
        <p:txBody>
          <a:bodyPr>
            <a:normAutofit fontScale="90000"/>
          </a:bodyPr>
          <a:lstStyle/>
          <a:p>
            <a:r>
              <a:rPr lang="en-US" b="1" dirty="0"/>
              <a:t>Quality Improvement Initiative</a:t>
            </a:r>
            <a:r>
              <a:rPr lang="en-US" b="1" dirty="0" smtClean="0"/>
              <a:t>: Youth (13-24) Non-Virally Suppressed</a:t>
            </a:r>
            <a:endParaRPr lang="en-US" dirty="0"/>
          </a:p>
        </p:txBody>
      </p:sp>
      <p:sp>
        <p:nvSpPr>
          <p:cNvPr id="3" name="Content Placeholder 2"/>
          <p:cNvSpPr>
            <a:spLocks noGrp="1"/>
          </p:cNvSpPr>
          <p:nvPr>
            <p:ph idx="1"/>
          </p:nvPr>
        </p:nvSpPr>
        <p:spPr>
          <a:xfrm>
            <a:off x="2181340" y="1355075"/>
            <a:ext cx="9904163" cy="5365214"/>
          </a:xfrm>
        </p:spPr>
        <p:txBody>
          <a:bodyPr>
            <a:normAutofit/>
          </a:bodyPr>
          <a:lstStyle/>
          <a:p>
            <a:pPr marL="0" indent="0">
              <a:buNone/>
            </a:pPr>
            <a:r>
              <a:rPr lang="en-US" b="1" dirty="0" smtClean="0"/>
              <a:t>Project Overview:</a:t>
            </a:r>
            <a:endParaRPr lang="en-US" dirty="0"/>
          </a:p>
          <a:p>
            <a:r>
              <a:rPr lang="en-US" dirty="0"/>
              <a:t>The </a:t>
            </a:r>
            <a:r>
              <a:rPr lang="en-US" dirty="0" err="1"/>
              <a:t>end+disparities</a:t>
            </a:r>
            <a:r>
              <a:rPr lang="en-US" dirty="0"/>
              <a:t> ECHO Collaborative is a national initiative to reduce disparities in </a:t>
            </a:r>
            <a:r>
              <a:rPr lang="en-US" dirty="0" smtClean="0"/>
              <a:t>disproportionately </a:t>
            </a:r>
            <a:r>
              <a:rPr lang="en-US" dirty="0"/>
              <a:t>affected HIV </a:t>
            </a:r>
            <a:r>
              <a:rPr lang="en-US" dirty="0" smtClean="0"/>
              <a:t>subpopulations. Youth (13-24) is the population focus for Palm Bach County participation. </a:t>
            </a:r>
            <a:r>
              <a:rPr lang="en-US" dirty="0"/>
              <a:t>The 18-month collaborative aims to increase viral suppression in </a:t>
            </a:r>
            <a:r>
              <a:rPr lang="en-US" dirty="0" smtClean="0"/>
              <a:t>the Youth HIV subpopulation </a:t>
            </a:r>
            <a:r>
              <a:rPr lang="en-US" dirty="0"/>
              <a:t>and increase local quality improvement capacities. The initiate is managed by the HRSA Ryan White HIV//AIDS Program Center for Quality Improvement &amp; Innovation (CQII), developed using the Project Extension for Community </a:t>
            </a:r>
            <a:r>
              <a:rPr lang="en-US" dirty="0" smtClean="0"/>
              <a:t>Health </a:t>
            </a:r>
            <a:r>
              <a:rPr lang="en-US" dirty="0"/>
              <a:t>Outcomes (ECHO) model, and is supported by the HRSA HIV/AIDS Bureau. </a:t>
            </a:r>
          </a:p>
          <a:p>
            <a:r>
              <a:rPr lang="en-US" dirty="0" smtClean="0"/>
              <a:t>The </a:t>
            </a:r>
            <a:r>
              <a:rPr lang="en-US" dirty="0" err="1"/>
              <a:t>end+disparities</a:t>
            </a:r>
            <a:r>
              <a:rPr lang="en-US" dirty="0"/>
              <a:t> ECHO Collaborative is about improvement of care for people living with HIV, not performance measurement. However, measurement plays an important role throughout the </a:t>
            </a:r>
            <a:r>
              <a:rPr lang="en-US" dirty="0" smtClean="0"/>
              <a:t>initiative. Data is submitted every other month, </a:t>
            </a:r>
            <a:r>
              <a:rPr lang="en-US" dirty="0"/>
              <a:t>using standardized measurement </a:t>
            </a:r>
            <a:r>
              <a:rPr lang="en-US" dirty="0" smtClean="0"/>
              <a:t>definitions. </a:t>
            </a:r>
          </a:p>
          <a:p>
            <a:pPr marL="0" indent="0">
              <a:buNone/>
            </a:pPr>
            <a:r>
              <a:rPr lang="en-US" b="1" dirty="0" smtClean="0"/>
              <a:t>Performance </a:t>
            </a:r>
            <a:r>
              <a:rPr lang="en-US" b="1" dirty="0"/>
              <a:t>Measure</a:t>
            </a:r>
            <a:r>
              <a:rPr lang="en-US" dirty="0"/>
              <a:t>: HIV Viral load Suppression</a:t>
            </a:r>
          </a:p>
          <a:p>
            <a:r>
              <a:rPr lang="en-US" dirty="0"/>
              <a:t>Percentage of </a:t>
            </a:r>
            <a:r>
              <a:rPr lang="en-US" dirty="0" smtClean="0"/>
              <a:t>Youth patients 13-24, </a:t>
            </a:r>
            <a:r>
              <a:rPr lang="en-US" dirty="0"/>
              <a:t>with a diagnosis of HIV with a HIV viral load less than 200 copies/ml at last HIV viral load test during the </a:t>
            </a:r>
            <a:r>
              <a:rPr lang="en-US" dirty="0" smtClean="0"/>
              <a:t>12-month measurement </a:t>
            </a:r>
            <a:r>
              <a:rPr lang="en-US" dirty="0"/>
              <a:t>year.</a:t>
            </a:r>
          </a:p>
          <a:p>
            <a:endParaRPr lang="en-US" dirty="0"/>
          </a:p>
        </p:txBody>
      </p:sp>
    </p:spTree>
    <p:extLst>
      <p:ext uri="{BB962C8B-B14F-4D97-AF65-F5344CB8AC3E}">
        <p14:creationId xmlns:p14="http://schemas.microsoft.com/office/powerpoint/2010/main" val="778758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8532" y="439947"/>
            <a:ext cx="8915400" cy="6071022"/>
          </a:xfrm>
        </p:spPr>
        <p:txBody>
          <a:bodyPr>
            <a:normAutofit fontScale="92500" lnSpcReduction="10000"/>
          </a:bodyPr>
          <a:lstStyle/>
          <a:p>
            <a:pPr marL="0" indent="0">
              <a:buNone/>
            </a:pPr>
            <a:r>
              <a:rPr lang="en-US" b="1" dirty="0"/>
              <a:t>Definitions:</a:t>
            </a:r>
          </a:p>
          <a:p>
            <a:r>
              <a:rPr lang="en-US" u="sng" dirty="0"/>
              <a:t>Numerator</a:t>
            </a:r>
            <a:r>
              <a:rPr lang="en-US" u="sng" dirty="0" smtClean="0"/>
              <a:t>:</a:t>
            </a:r>
            <a:r>
              <a:rPr lang="en-US" dirty="0" smtClean="0"/>
              <a:t> Number </a:t>
            </a:r>
            <a:r>
              <a:rPr lang="en-US" dirty="0"/>
              <a:t>of persons with an HIV diagnosis with a viral load &lt; 200 copies/mL at last test in the 12-month measurement period		</a:t>
            </a:r>
          </a:p>
          <a:p>
            <a:r>
              <a:rPr lang="en-US" u="sng" dirty="0"/>
              <a:t>Denominator:</a:t>
            </a:r>
            <a:r>
              <a:rPr lang="en-US" dirty="0"/>
              <a:t>	Number of persons with an HIV diagnosis and who had at least one HIV medical care visit in the 12-month measurement period		</a:t>
            </a:r>
          </a:p>
          <a:p>
            <a:pPr marL="0" indent="0">
              <a:buNone/>
            </a:pPr>
            <a:r>
              <a:rPr lang="en-US" b="1" dirty="0" smtClean="0"/>
              <a:t>Key </a:t>
            </a:r>
            <a:r>
              <a:rPr lang="en-US" b="1" dirty="0" smtClean="0"/>
              <a:t>Points:</a:t>
            </a:r>
          </a:p>
          <a:p>
            <a:r>
              <a:rPr lang="en-US" dirty="0" smtClean="0"/>
              <a:t>Sub-recipients </a:t>
            </a:r>
            <a:r>
              <a:rPr lang="en-US" dirty="0"/>
              <a:t>have been given baseline client level data for their non-suppressed Youth population. </a:t>
            </a:r>
          </a:p>
          <a:p>
            <a:r>
              <a:rPr lang="en-US" dirty="0" smtClean="0"/>
              <a:t>Quality Improvement activities are being included in the individual sub-recipients improvement cycles for their overall populations. Specific initiatives will be created and tested, specifically for their Youth populations.</a:t>
            </a:r>
          </a:p>
          <a:p>
            <a:r>
              <a:rPr lang="en-US" dirty="0" smtClean="0"/>
              <a:t>Data review and sub-recipients quality improvement projects will be shared during the Quality Management &amp; Evaluation Committee for discussion on Recipient level activities.</a:t>
            </a:r>
          </a:p>
          <a:p>
            <a:pPr marL="0" indent="0">
              <a:buNone/>
            </a:pPr>
            <a:r>
              <a:rPr lang="en-US" b="1" dirty="0" smtClean="0"/>
              <a:t>Limitations</a:t>
            </a:r>
            <a:r>
              <a:rPr lang="en-US" b="1" dirty="0" smtClean="0"/>
              <a:t>:</a:t>
            </a:r>
          </a:p>
          <a:p>
            <a:r>
              <a:rPr lang="en-US" dirty="0" smtClean="0"/>
              <a:t>Each reporting period is not reflective of the “date” reported. The data will not be present day information.</a:t>
            </a:r>
          </a:p>
          <a:p>
            <a:r>
              <a:rPr lang="en-US" dirty="0" smtClean="0"/>
              <a:t>Youth populations are constantly in transition. Reporting periods might not include the same data set of clients each time. As the clients age past 24, they are no longer included in the reported data set.</a:t>
            </a:r>
          </a:p>
          <a:p>
            <a:endParaRPr lang="en-US" dirty="0"/>
          </a:p>
        </p:txBody>
      </p:sp>
    </p:spTree>
    <p:extLst>
      <p:ext uri="{BB962C8B-B14F-4D97-AF65-F5344CB8AC3E}">
        <p14:creationId xmlns:p14="http://schemas.microsoft.com/office/powerpoint/2010/main" val="2284885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2756" y="84284"/>
            <a:ext cx="8911687" cy="664863"/>
          </a:xfrm>
        </p:spPr>
        <p:txBody>
          <a:bodyPr/>
          <a:lstStyle/>
          <a:p>
            <a:pPr algn="ctr"/>
            <a:r>
              <a:rPr lang="en-US" dirty="0" smtClean="0"/>
              <a:t>Data Points</a:t>
            </a:r>
            <a:endParaRPr lang="en-US" dirty="0"/>
          </a:p>
        </p:txBody>
      </p:sp>
      <p:sp>
        <p:nvSpPr>
          <p:cNvPr id="6" name="Content Placeholder 5"/>
          <p:cNvSpPr txBox="1">
            <a:spLocks noGrp="1"/>
          </p:cNvSpPr>
          <p:nvPr>
            <p:ph idx="1"/>
          </p:nvPr>
        </p:nvSpPr>
        <p:spPr>
          <a:xfrm>
            <a:off x="2482756" y="1034408"/>
            <a:ext cx="9481561" cy="23288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HIV Viral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Suppression (VS) </a:t>
            </a:r>
            <a:r>
              <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Reporting Periods (determined by Collaborative)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r>
              <a:rPr lang="en-US" dirty="0" smtClean="0"/>
              <a:t>September 2018 </a:t>
            </a:r>
            <a:r>
              <a:rPr lang="en-US" dirty="0"/>
              <a:t>Reporting period: </a:t>
            </a:r>
            <a:r>
              <a:rPr lang="en-US" dirty="0" smtClean="0"/>
              <a:t>	7/1/2017 </a:t>
            </a:r>
            <a:r>
              <a:rPr lang="en-US" dirty="0"/>
              <a:t>through 6/30/2018</a:t>
            </a:r>
          </a:p>
          <a:p>
            <a:r>
              <a:rPr lang="en-US" dirty="0" smtClean="0"/>
              <a:t>November 2018 Reporting </a:t>
            </a:r>
            <a:r>
              <a:rPr lang="en-US" dirty="0"/>
              <a:t>Period: </a:t>
            </a:r>
            <a:r>
              <a:rPr lang="en-US" dirty="0" smtClean="0"/>
              <a:t>	9/1/2017 </a:t>
            </a:r>
            <a:r>
              <a:rPr lang="en-US" dirty="0"/>
              <a:t>through 8/30/2018</a:t>
            </a:r>
          </a:p>
          <a:p>
            <a:r>
              <a:rPr lang="en-US" dirty="0" smtClean="0"/>
              <a:t>January 2019 Reporting </a:t>
            </a:r>
            <a:r>
              <a:rPr lang="en-US" dirty="0"/>
              <a:t>Period: </a:t>
            </a:r>
            <a:r>
              <a:rPr lang="en-US" dirty="0" smtClean="0"/>
              <a:t>		11/1/2017 </a:t>
            </a:r>
            <a:r>
              <a:rPr lang="en-US" dirty="0"/>
              <a:t>through 10/31/2018</a:t>
            </a:r>
          </a:p>
          <a:p>
            <a:r>
              <a:rPr lang="en-US" dirty="0" smtClean="0"/>
              <a:t>March 2019 Reporting </a:t>
            </a:r>
            <a:r>
              <a:rPr lang="en-US" dirty="0"/>
              <a:t>Period: </a:t>
            </a:r>
            <a:r>
              <a:rPr lang="en-US" dirty="0" smtClean="0"/>
              <a:t>		1/1/2018 </a:t>
            </a:r>
            <a:r>
              <a:rPr lang="en-US" dirty="0"/>
              <a:t>through </a:t>
            </a:r>
            <a:r>
              <a:rPr lang="en-US" dirty="0" smtClean="0"/>
              <a:t>12/31/2018</a:t>
            </a:r>
          </a:p>
        </p:txBody>
      </p:sp>
      <p:graphicFrame>
        <p:nvGraphicFramePr>
          <p:cNvPr id="3" name="Table 2"/>
          <p:cNvGraphicFramePr>
            <a:graphicFrameLocks noGrp="1"/>
          </p:cNvGraphicFramePr>
          <p:nvPr>
            <p:extLst>
              <p:ext uri="{D42A27DB-BD31-4B8C-83A1-F6EECF244321}">
                <p14:modId xmlns:p14="http://schemas.microsoft.com/office/powerpoint/2010/main" val="2180660026"/>
              </p:ext>
            </p:extLst>
          </p:nvPr>
        </p:nvGraphicFramePr>
        <p:xfrm>
          <a:off x="2482759" y="3690653"/>
          <a:ext cx="8911686" cy="2339307"/>
        </p:xfrm>
        <a:graphic>
          <a:graphicData uri="http://schemas.openxmlformats.org/drawingml/2006/table">
            <a:tbl>
              <a:tblPr firstRow="1" firstCol="1" bandRow="1">
                <a:tableStyleId>{5C22544A-7EE6-4342-B048-85BDC9FD1C3A}</a:tableStyleId>
              </a:tblPr>
              <a:tblGrid>
                <a:gridCol w="834016">
                  <a:extLst>
                    <a:ext uri="{9D8B030D-6E8A-4147-A177-3AD203B41FA5}">
                      <a16:colId xmlns:a16="http://schemas.microsoft.com/office/drawing/2014/main" val="1828703642"/>
                    </a:ext>
                  </a:extLst>
                </a:gridCol>
                <a:gridCol w="682348">
                  <a:extLst>
                    <a:ext uri="{9D8B030D-6E8A-4147-A177-3AD203B41FA5}">
                      <a16:colId xmlns:a16="http://schemas.microsoft.com/office/drawing/2014/main" val="2851203465"/>
                    </a:ext>
                  </a:extLst>
                </a:gridCol>
                <a:gridCol w="627961">
                  <a:extLst>
                    <a:ext uri="{9D8B030D-6E8A-4147-A177-3AD203B41FA5}">
                      <a16:colId xmlns:a16="http://schemas.microsoft.com/office/drawing/2014/main" val="3925709038"/>
                    </a:ext>
                  </a:extLst>
                </a:gridCol>
                <a:gridCol w="671006">
                  <a:extLst>
                    <a:ext uri="{9D8B030D-6E8A-4147-A177-3AD203B41FA5}">
                      <a16:colId xmlns:a16="http://schemas.microsoft.com/office/drawing/2014/main" val="978452643"/>
                    </a:ext>
                  </a:extLst>
                </a:gridCol>
                <a:gridCol w="673052">
                  <a:extLst>
                    <a:ext uri="{9D8B030D-6E8A-4147-A177-3AD203B41FA5}">
                      <a16:colId xmlns:a16="http://schemas.microsoft.com/office/drawing/2014/main" val="2262249187"/>
                    </a:ext>
                  </a:extLst>
                </a:gridCol>
                <a:gridCol w="616945">
                  <a:extLst>
                    <a:ext uri="{9D8B030D-6E8A-4147-A177-3AD203B41FA5}">
                      <a16:colId xmlns:a16="http://schemas.microsoft.com/office/drawing/2014/main" val="2397848203"/>
                    </a:ext>
                  </a:extLst>
                </a:gridCol>
                <a:gridCol w="691318">
                  <a:extLst>
                    <a:ext uri="{9D8B030D-6E8A-4147-A177-3AD203B41FA5}">
                      <a16:colId xmlns:a16="http://schemas.microsoft.com/office/drawing/2014/main" val="3983165533"/>
                    </a:ext>
                  </a:extLst>
                </a:gridCol>
                <a:gridCol w="674773">
                  <a:extLst>
                    <a:ext uri="{9D8B030D-6E8A-4147-A177-3AD203B41FA5}">
                      <a16:colId xmlns:a16="http://schemas.microsoft.com/office/drawing/2014/main" val="2599197211"/>
                    </a:ext>
                  </a:extLst>
                </a:gridCol>
                <a:gridCol w="605928">
                  <a:extLst>
                    <a:ext uri="{9D8B030D-6E8A-4147-A177-3AD203B41FA5}">
                      <a16:colId xmlns:a16="http://schemas.microsoft.com/office/drawing/2014/main" val="1084207130"/>
                    </a:ext>
                  </a:extLst>
                </a:gridCol>
                <a:gridCol w="700614">
                  <a:extLst>
                    <a:ext uri="{9D8B030D-6E8A-4147-A177-3AD203B41FA5}">
                      <a16:colId xmlns:a16="http://schemas.microsoft.com/office/drawing/2014/main" val="4100033731"/>
                    </a:ext>
                  </a:extLst>
                </a:gridCol>
                <a:gridCol w="685840">
                  <a:extLst>
                    <a:ext uri="{9D8B030D-6E8A-4147-A177-3AD203B41FA5}">
                      <a16:colId xmlns:a16="http://schemas.microsoft.com/office/drawing/2014/main" val="1822712964"/>
                    </a:ext>
                  </a:extLst>
                </a:gridCol>
                <a:gridCol w="685840">
                  <a:extLst>
                    <a:ext uri="{9D8B030D-6E8A-4147-A177-3AD203B41FA5}">
                      <a16:colId xmlns:a16="http://schemas.microsoft.com/office/drawing/2014/main" val="2565658269"/>
                    </a:ext>
                  </a:extLst>
                </a:gridCol>
                <a:gridCol w="762045">
                  <a:extLst>
                    <a:ext uri="{9D8B030D-6E8A-4147-A177-3AD203B41FA5}">
                      <a16:colId xmlns:a16="http://schemas.microsoft.com/office/drawing/2014/main" val="2636069834"/>
                    </a:ext>
                  </a:extLst>
                </a:gridCol>
              </a:tblGrid>
              <a:tr h="77810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Sept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Nov</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a:solidFill>
                            <a:schemeClr val="tx1"/>
                          </a:solidFill>
                          <a:effectLst/>
                          <a:latin typeface="Calibri" panose="020F0502020204030204" pitchFamily="34" charset="0"/>
                        </a:rPr>
                        <a:t>Num:</a:t>
                      </a:r>
                    </a:p>
                    <a:p>
                      <a:pPr marL="0" marR="0">
                        <a:lnSpc>
                          <a:spcPct val="107000"/>
                        </a:lnSpc>
                        <a:spcBef>
                          <a:spcPts val="0"/>
                        </a:spcBef>
                        <a:spcAft>
                          <a:spcPts val="0"/>
                        </a:spcAft>
                      </a:pPr>
                      <a:r>
                        <a:rPr lang="en-US" sz="1400">
                          <a:solidFill>
                            <a:schemeClr val="tx1"/>
                          </a:solidFill>
                          <a:effectLst/>
                          <a:latin typeface="Calibri" panose="020F0502020204030204" pitchFamily="34" charset="0"/>
                        </a:rPr>
                        <a:t>Nov</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a:solidFill>
                            <a:schemeClr val="tx1"/>
                          </a:solidFill>
                          <a:effectLst/>
                          <a:latin typeface="Calibri" panose="020F0502020204030204" pitchFamily="34" charset="0"/>
                        </a:rPr>
                        <a:t>Nov</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Jan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Den:</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err="1">
                          <a:solidFill>
                            <a:schemeClr val="tx1"/>
                          </a:solidFill>
                          <a:effectLst/>
                          <a:latin typeface="Calibri" panose="020F0502020204030204" pitchFamily="34" charset="0"/>
                        </a:rPr>
                        <a:t>Num</a:t>
                      </a:r>
                      <a:r>
                        <a:rPr lang="en-US" sz="1400" dirty="0">
                          <a:solidFill>
                            <a:schemeClr val="tx1"/>
                          </a:solidFill>
                          <a:effectLst/>
                          <a:latin typeface="Calibri" panose="020F0502020204030204" pitchFamily="34" charset="0"/>
                        </a:rPr>
                        <a:t>:</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VS%</a:t>
                      </a:r>
                    </a:p>
                    <a:p>
                      <a:pPr marL="0" marR="0">
                        <a:lnSpc>
                          <a:spcPct val="107000"/>
                        </a:lnSpc>
                        <a:spcBef>
                          <a:spcPts val="0"/>
                        </a:spcBef>
                        <a:spcAft>
                          <a:spcPts val="0"/>
                        </a:spcAft>
                      </a:pPr>
                      <a:r>
                        <a:rPr lang="en-US" sz="1400" dirty="0">
                          <a:solidFill>
                            <a:schemeClr val="tx1"/>
                          </a:solidFill>
                          <a:effectLst/>
                          <a:latin typeface="Calibri" panose="020F0502020204030204" pitchFamily="34" charset="0"/>
                        </a:rPr>
                        <a:t>March</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488896208"/>
                  </a:ext>
                </a:extLst>
              </a:tr>
              <a:tr h="78059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Totals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2733</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2281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2717</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2299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85%</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2755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2368</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86%</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2860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2406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84%</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743607895"/>
                  </a:ext>
                </a:extLst>
              </a:tr>
              <a:tr h="780599">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Youth (13-24)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b="1" smtClean="0">
                          <a:solidFill>
                            <a:schemeClr val="tx1"/>
                          </a:solidFill>
                          <a:effectLst/>
                          <a:latin typeface="Calibri" panose="020F0502020204030204" pitchFamily="34" charset="0"/>
                        </a:rPr>
                        <a:t>85%</a:t>
                      </a:r>
                      <a:endParaRPr lang="en-US" sz="14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43</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80%</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42</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86%</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56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dirty="0">
                          <a:solidFill>
                            <a:schemeClr val="tx1"/>
                          </a:solidFill>
                          <a:effectLst/>
                          <a:latin typeface="Calibri" panose="020F0502020204030204" pitchFamily="34" charset="0"/>
                        </a:rPr>
                        <a:t>41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nSpc>
                          <a:spcPct val="107000"/>
                        </a:lnSpc>
                        <a:spcBef>
                          <a:spcPts val="0"/>
                        </a:spcBef>
                        <a:spcAft>
                          <a:spcPts val="0"/>
                        </a:spcAft>
                      </a:pPr>
                      <a:r>
                        <a:rPr lang="en-US" sz="1400" b="1" dirty="0" smtClean="0">
                          <a:solidFill>
                            <a:schemeClr val="tx1"/>
                          </a:solidFill>
                          <a:effectLst/>
                          <a:latin typeface="Calibri" panose="020F0502020204030204" pitchFamily="34" charset="0"/>
                        </a:rPr>
                        <a:t>73%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412659"/>
                  </a:ext>
                </a:extLst>
              </a:tr>
            </a:tbl>
          </a:graphicData>
        </a:graphic>
      </p:graphicFrame>
    </p:spTree>
    <p:extLst>
      <p:ext uri="{BB962C8B-B14F-4D97-AF65-F5344CB8AC3E}">
        <p14:creationId xmlns:p14="http://schemas.microsoft.com/office/powerpoint/2010/main" val="10378479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32477527"/>
              </p:ext>
            </p:extLst>
          </p:nvPr>
        </p:nvGraphicFramePr>
        <p:xfrm>
          <a:off x="3105045" y="407623"/>
          <a:ext cx="7680467" cy="328302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2930487" y="4013856"/>
            <a:ext cx="8207566" cy="1915011"/>
          </a:xfrm>
          <a:prstGeom prst="rect">
            <a:avLst/>
          </a:prstGeom>
        </p:spPr>
        <p:txBody>
          <a:bodyPr wrap="square">
            <a:spAutoFit/>
          </a:bodyPr>
          <a:lstStyle/>
          <a:p>
            <a:pPr marL="285750" marR="0" lvl="0" indent="-285750">
              <a:lnSpc>
                <a:spcPct val="107000"/>
              </a:lnSpc>
              <a:spcBef>
                <a:spcPts val="0"/>
              </a:spcBef>
              <a:spcAft>
                <a:spcPts val="800"/>
              </a:spcAft>
              <a:buFont typeface="Arial" panose="020B0604020202020204" pitchFamily="34" charset="0"/>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In </a:t>
            </a:r>
            <a:r>
              <a:rPr lang="en-US" dirty="0">
                <a:latin typeface="Calibri" panose="020F0502020204030204" pitchFamily="34" charset="0"/>
                <a:ea typeface="Calibri" panose="020F0502020204030204" pitchFamily="34" charset="0"/>
                <a:cs typeface="Times New Roman" panose="02020603050405020304" pitchFamily="18" charset="0"/>
              </a:rPr>
              <a:t>September </a:t>
            </a:r>
            <a:r>
              <a:rPr lang="en-US" dirty="0" smtClean="0">
                <a:latin typeface="Calibri" panose="020F0502020204030204" pitchFamily="34" charset="0"/>
                <a:ea typeface="Calibri" panose="020F0502020204030204" pitchFamily="34" charset="0"/>
                <a:cs typeface="Times New Roman" panose="02020603050405020304" pitchFamily="18" charset="0"/>
              </a:rPr>
              <a:t>2018, there was a </a:t>
            </a:r>
            <a:r>
              <a:rPr lang="en-US" dirty="0">
                <a:latin typeface="Calibri" panose="020F0502020204030204" pitchFamily="34" charset="0"/>
                <a:ea typeface="Calibri" panose="020F0502020204030204" pitchFamily="34" charset="0"/>
                <a:cs typeface="Times New Roman" panose="02020603050405020304" pitchFamily="18" charset="0"/>
              </a:rPr>
              <a:t>baseline </a:t>
            </a:r>
            <a:r>
              <a:rPr lang="en-US" dirty="0" smtClean="0">
                <a:latin typeface="Calibri" panose="020F0502020204030204" pitchFamily="34" charset="0"/>
                <a:ea typeface="Calibri" panose="020F0502020204030204" pitchFamily="34" charset="0"/>
                <a:cs typeface="Times New Roman" panose="02020603050405020304" pitchFamily="18" charset="0"/>
              </a:rPr>
              <a:t>Total </a:t>
            </a:r>
            <a:r>
              <a:rPr lang="en-US" dirty="0">
                <a:latin typeface="Calibri" panose="020F0502020204030204" pitchFamily="34" charset="0"/>
                <a:ea typeface="Calibri" panose="020F0502020204030204" pitchFamily="34" charset="0"/>
                <a:cs typeface="Times New Roman" panose="02020603050405020304" pitchFamily="18" charset="0"/>
              </a:rPr>
              <a:t>VS </a:t>
            </a:r>
            <a:r>
              <a:rPr lang="en-US" dirty="0" smtClean="0">
                <a:latin typeface="Calibri" panose="020F0502020204030204" pitchFamily="34" charset="0"/>
                <a:ea typeface="Calibri" panose="020F0502020204030204" pitchFamily="34" charset="0"/>
                <a:cs typeface="Times New Roman" panose="02020603050405020304" pitchFamily="18" charset="0"/>
              </a:rPr>
              <a:t>rate of </a:t>
            </a:r>
            <a:r>
              <a:rPr lang="en-US" dirty="0">
                <a:latin typeface="Calibri" panose="020F0502020204030204" pitchFamily="34" charset="0"/>
                <a:ea typeface="Calibri" panose="020F0502020204030204" pitchFamily="34" charset="0"/>
                <a:cs typeface="Times New Roman" panose="02020603050405020304" pitchFamily="18" charset="0"/>
              </a:rPr>
              <a:t>83.5% reported </a:t>
            </a:r>
            <a:r>
              <a:rPr lang="en-US" dirty="0" smtClean="0">
                <a:latin typeface="Calibri" panose="020F0502020204030204" pitchFamily="34" charset="0"/>
                <a:ea typeface="Calibri" panose="020F0502020204030204" pitchFamily="34" charset="0"/>
                <a:cs typeface="Times New Roman" panose="02020603050405020304" pitchFamily="18" charset="0"/>
              </a:rPr>
              <a:t>and </a:t>
            </a:r>
            <a:r>
              <a:rPr lang="en-US" dirty="0">
                <a:latin typeface="Calibri" panose="020F0502020204030204" pitchFamily="34" charset="0"/>
                <a:ea typeface="Calibri" panose="020F0502020204030204" pitchFamily="34" charset="0"/>
                <a:cs typeface="Times New Roman" panose="02020603050405020304" pitchFamily="18" charset="0"/>
              </a:rPr>
              <a:t>Youth VS </a:t>
            </a:r>
            <a:r>
              <a:rPr lang="en-US" dirty="0" smtClean="0">
                <a:latin typeface="Calibri" panose="020F0502020204030204" pitchFamily="34" charset="0"/>
                <a:ea typeface="Calibri" panose="020F0502020204030204" pitchFamily="34" charset="0"/>
                <a:cs typeface="Times New Roman" panose="02020603050405020304" pitchFamily="18" charset="0"/>
              </a:rPr>
              <a:t>rate of </a:t>
            </a:r>
            <a:r>
              <a:rPr lang="en-US" dirty="0">
                <a:latin typeface="Calibri" panose="020F0502020204030204" pitchFamily="34" charset="0"/>
                <a:ea typeface="Calibri" panose="020F0502020204030204" pitchFamily="34" charset="0"/>
                <a:cs typeface="Times New Roman" panose="02020603050405020304" pitchFamily="18" charset="0"/>
              </a:rPr>
              <a:t>85</a:t>
            </a:r>
            <a:r>
              <a:rPr lang="en-US" dirty="0" smtClean="0">
                <a:latin typeface="Calibri" panose="020F0502020204030204" pitchFamily="34" charset="0"/>
                <a:ea typeface="Calibri" panose="020F0502020204030204" pitchFamily="34" charset="0"/>
                <a:cs typeface="Times New Roman" panose="02020603050405020304" pitchFamily="18" charset="0"/>
              </a:rPr>
              <a:t>%. At last reporting period, there was a </a:t>
            </a:r>
            <a:r>
              <a:rPr lang="en-US" dirty="0">
                <a:latin typeface="Calibri" panose="020F0502020204030204" pitchFamily="34" charset="0"/>
                <a:ea typeface="Calibri" panose="020F0502020204030204" pitchFamily="34" charset="0"/>
                <a:cs typeface="Times New Roman" panose="02020603050405020304" pitchFamily="18" charset="0"/>
              </a:rPr>
              <a:t>.67% increase </a:t>
            </a:r>
            <a:r>
              <a:rPr lang="en-US" dirty="0" smtClean="0">
                <a:latin typeface="Calibri" panose="020F0502020204030204" pitchFamily="34" charset="0"/>
                <a:ea typeface="Calibri" panose="020F0502020204030204" pitchFamily="34" charset="0"/>
                <a:cs typeface="Times New Roman" panose="02020603050405020304" pitchFamily="18" charset="0"/>
              </a:rPr>
              <a:t>in Total </a:t>
            </a:r>
            <a:r>
              <a:rPr lang="en-US" dirty="0">
                <a:latin typeface="Calibri" panose="020F0502020204030204" pitchFamily="34" charset="0"/>
                <a:ea typeface="Calibri" panose="020F0502020204030204" pitchFamily="34" charset="0"/>
                <a:cs typeface="Times New Roman" panose="02020603050405020304" pitchFamily="18" charset="0"/>
              </a:rPr>
              <a:t>VS and 11.41% decrease in Youth VS.</a:t>
            </a: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t>
            </a:r>
            <a:r>
              <a:rPr lang="en-US" dirty="0" smtClean="0">
                <a:latin typeface="Calibri" panose="020F0502020204030204" pitchFamily="34" charset="0"/>
                <a:ea typeface="Calibri" panose="020F0502020204030204" pitchFamily="34" charset="0"/>
                <a:cs typeface="Times New Roman" panose="02020603050405020304" pitchFamily="18" charset="0"/>
              </a:rPr>
              <a:t>local overall </a:t>
            </a:r>
            <a:r>
              <a:rPr lang="en-US" dirty="0">
                <a:latin typeface="Calibri" panose="020F0502020204030204" pitchFamily="34" charset="0"/>
                <a:ea typeface="Calibri" panose="020F0502020204030204" pitchFamily="34" charset="0"/>
                <a:cs typeface="Times New Roman" panose="02020603050405020304" pitchFamily="18" charset="0"/>
              </a:rPr>
              <a:t>goal of the </a:t>
            </a:r>
            <a:r>
              <a:rPr lang="en-US" dirty="0" smtClean="0">
                <a:latin typeface="Calibri" panose="020F0502020204030204" pitchFamily="34" charset="0"/>
                <a:ea typeface="Calibri" panose="020F0502020204030204" pitchFamily="34" charset="0"/>
                <a:cs typeface="Times New Roman" panose="02020603050405020304" pitchFamily="18" charset="0"/>
              </a:rPr>
              <a:t>quality improvement project is </a:t>
            </a:r>
            <a:r>
              <a:rPr lang="en-US" dirty="0">
                <a:latin typeface="Calibri" panose="020F0502020204030204" pitchFamily="34" charset="0"/>
                <a:ea typeface="Calibri" panose="020F0502020204030204" pitchFamily="34" charset="0"/>
                <a:cs typeface="Times New Roman" panose="02020603050405020304" pitchFamily="18" charset="0"/>
              </a:rPr>
              <a:t>to reach 90% </a:t>
            </a:r>
            <a:r>
              <a:rPr lang="en-US" dirty="0" smtClean="0">
                <a:latin typeface="Calibri" panose="020F0502020204030204" pitchFamily="34" charset="0"/>
                <a:ea typeface="Calibri" panose="020F0502020204030204" pitchFamily="34" charset="0"/>
                <a:cs typeface="Times New Roman" panose="02020603050405020304" pitchFamily="18" charset="0"/>
              </a:rPr>
              <a:t>VS rate for </a:t>
            </a:r>
            <a:r>
              <a:rPr lang="en-US" dirty="0">
                <a:latin typeface="Calibri" panose="020F0502020204030204" pitchFamily="34" charset="0"/>
                <a:ea typeface="Calibri" panose="020F0502020204030204" pitchFamily="34" charset="0"/>
                <a:cs typeface="Times New Roman" panose="02020603050405020304" pitchFamily="18" charset="0"/>
              </a:rPr>
              <a:t>both the </a:t>
            </a:r>
            <a:r>
              <a:rPr lang="en-US" dirty="0" smtClean="0">
                <a:latin typeface="Calibri" panose="020F0502020204030204" pitchFamily="34" charset="0"/>
                <a:ea typeface="Calibri" panose="020F0502020204030204" pitchFamily="34" charset="0"/>
                <a:cs typeface="Times New Roman" panose="02020603050405020304" pitchFamily="18" charset="0"/>
              </a:rPr>
              <a:t>Total </a:t>
            </a:r>
            <a:r>
              <a:rPr lang="en-US" dirty="0">
                <a:latin typeface="Calibri" panose="020F0502020204030204" pitchFamily="34" charset="0"/>
                <a:ea typeface="Calibri" panose="020F0502020204030204" pitchFamily="34" charset="0"/>
                <a:cs typeface="Times New Roman" panose="02020603050405020304" pitchFamily="18" charset="0"/>
              </a:rPr>
              <a:t>clients and Youth subpopulation. This would result in an increase of </a:t>
            </a:r>
            <a:r>
              <a:rPr lang="en-US" dirty="0" smtClean="0">
                <a:latin typeface="Calibri" panose="020F0502020204030204" pitchFamily="34" charset="0"/>
                <a:ea typeface="Calibri" panose="020F0502020204030204" pitchFamily="34" charset="0"/>
                <a:cs typeface="Times New Roman" panose="02020603050405020304" pitchFamily="18" charset="0"/>
              </a:rPr>
              <a:t>a 4</a:t>
            </a:r>
            <a:r>
              <a:rPr lang="en-US" dirty="0">
                <a:latin typeface="Calibri" panose="020F0502020204030204" pitchFamily="34" charset="0"/>
                <a:ea typeface="Calibri" panose="020F0502020204030204" pitchFamily="34" charset="0"/>
                <a:cs typeface="Times New Roman" panose="02020603050405020304" pitchFamily="18" charset="0"/>
              </a:rPr>
              <a:t>% VS </a:t>
            </a:r>
            <a:r>
              <a:rPr lang="en-US" dirty="0" smtClean="0">
                <a:latin typeface="Calibri" panose="020F0502020204030204" pitchFamily="34" charset="0"/>
                <a:ea typeface="Calibri" panose="020F0502020204030204" pitchFamily="34" charset="0"/>
                <a:cs typeface="Times New Roman" panose="02020603050405020304" pitchFamily="18" charset="0"/>
              </a:rPr>
              <a:t>rate across </a:t>
            </a:r>
            <a:r>
              <a:rPr lang="en-US" dirty="0">
                <a:latin typeface="Calibri" panose="020F0502020204030204" pitchFamily="34" charset="0"/>
                <a:ea typeface="Calibri" panose="020F0502020204030204" pitchFamily="34" charset="0"/>
                <a:cs typeface="Times New Roman" panose="02020603050405020304" pitchFamily="18" charset="0"/>
              </a:rPr>
              <a:t>the board.</a:t>
            </a:r>
            <a:endParaRPr lang="en-US" dirty="0"/>
          </a:p>
        </p:txBody>
      </p:sp>
    </p:spTree>
    <p:extLst>
      <p:ext uri="{BB962C8B-B14F-4D97-AF65-F5344CB8AC3E}">
        <p14:creationId xmlns:p14="http://schemas.microsoft.com/office/powerpoint/2010/main" val="1153132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half" idx="2"/>
            <p:extLst>
              <p:ext uri="{D42A27DB-BD31-4B8C-83A1-F6EECF244321}">
                <p14:modId xmlns:p14="http://schemas.microsoft.com/office/powerpoint/2010/main" val="1587754524"/>
              </p:ext>
            </p:extLst>
          </p:nvPr>
        </p:nvGraphicFramePr>
        <p:xfrm>
          <a:off x="6521569" y="2372263"/>
          <a:ext cx="5451355" cy="402853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239000" y="1509448"/>
            <a:ext cx="3933825" cy="523220"/>
          </a:xfrm>
          <a:prstGeom prst="rect">
            <a:avLst/>
          </a:prstGeom>
          <a:noFill/>
        </p:spPr>
        <p:txBody>
          <a:bodyPr wrap="square" rtlCol="0">
            <a:spAutoFit/>
          </a:bodyPr>
          <a:lstStyle/>
          <a:p>
            <a:r>
              <a:rPr lang="en-US" sz="1400" b="1" u="sng" dirty="0"/>
              <a:t>Number of Clients by Gender and HIV Status</a:t>
            </a:r>
          </a:p>
          <a:p>
            <a:r>
              <a:rPr lang="en-US" sz="1400" dirty="0" smtClean="0"/>
              <a:t>•Largest </a:t>
            </a:r>
            <a:r>
              <a:rPr lang="en-US" sz="1400" dirty="0"/>
              <a:t>group are Males</a:t>
            </a:r>
          </a:p>
        </p:txBody>
      </p:sp>
      <p:sp>
        <p:nvSpPr>
          <p:cNvPr id="9" name="Title 1"/>
          <p:cNvSpPr>
            <a:spLocks noGrp="1"/>
          </p:cNvSpPr>
          <p:nvPr>
            <p:ph type="title"/>
          </p:nvPr>
        </p:nvSpPr>
        <p:spPr>
          <a:xfrm>
            <a:off x="838200" y="365125"/>
            <a:ext cx="10515600" cy="721803"/>
          </a:xfrm>
        </p:spPr>
        <p:txBody>
          <a:bodyPr/>
          <a:lstStyle/>
          <a:p>
            <a:r>
              <a:rPr lang="en-US" dirty="0" smtClean="0">
                <a:solidFill>
                  <a:srgbClr val="C00000"/>
                </a:solidFill>
              </a:rPr>
              <a:t>2018 RSR Client Summary Report Data cont.</a:t>
            </a:r>
            <a:endParaRPr lang="en-US" dirty="0">
              <a:solidFill>
                <a:srgbClr val="C00000"/>
              </a:solidFill>
            </a:endParaRP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960055811"/>
              </p:ext>
            </p:extLst>
          </p:nvPr>
        </p:nvGraphicFramePr>
        <p:xfrm>
          <a:off x="493143" y="2372263"/>
          <a:ext cx="4855234" cy="4028537"/>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493143" y="1513154"/>
            <a:ext cx="5131280" cy="738664"/>
          </a:xfrm>
          <a:prstGeom prst="rect">
            <a:avLst/>
          </a:prstGeom>
          <a:noFill/>
        </p:spPr>
        <p:txBody>
          <a:bodyPr wrap="square" rtlCol="0">
            <a:spAutoFit/>
          </a:bodyPr>
          <a:lstStyle/>
          <a:p>
            <a:r>
              <a:rPr lang="en-US" sz="1400" b="1" u="sng" dirty="0"/>
              <a:t>Number of Clients by </a:t>
            </a:r>
            <a:r>
              <a:rPr lang="en-US" sz="1400" b="1" u="sng" dirty="0" smtClean="0"/>
              <a:t>Enrollment Status</a:t>
            </a:r>
            <a:endParaRPr lang="en-US" sz="1400" b="1" u="sng" dirty="0"/>
          </a:p>
          <a:p>
            <a:r>
              <a:rPr lang="en-US" sz="1400" dirty="0" smtClean="0"/>
              <a:t>•Referred and discharged increased due to data clean up, closing clients that were still designated as active but not receiving services.</a:t>
            </a:r>
            <a:endParaRPr lang="en-US" sz="1400" dirty="0"/>
          </a:p>
        </p:txBody>
      </p:sp>
    </p:spTree>
    <p:extLst>
      <p:ext uri="{BB962C8B-B14F-4D97-AF65-F5344CB8AC3E}">
        <p14:creationId xmlns:p14="http://schemas.microsoft.com/office/powerpoint/2010/main" val="2003383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644525"/>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1000125" y="1225460"/>
            <a:ext cx="4219575" cy="738664"/>
          </a:xfrm>
          <a:prstGeom prst="rect">
            <a:avLst/>
          </a:prstGeom>
          <a:noFill/>
        </p:spPr>
        <p:txBody>
          <a:bodyPr wrap="square" rtlCol="0">
            <a:spAutoFit/>
          </a:bodyPr>
          <a:lstStyle/>
          <a:p>
            <a:r>
              <a:rPr lang="en-US" sz="1400" b="1" u="sng" dirty="0"/>
              <a:t>Number of Clients by Age and HIV Status</a:t>
            </a:r>
          </a:p>
          <a:p>
            <a:r>
              <a:rPr lang="en-US" sz="1400" dirty="0" smtClean="0"/>
              <a:t>•Largest </a:t>
            </a:r>
            <a:r>
              <a:rPr lang="en-US" sz="1400" dirty="0"/>
              <a:t>group are 45-64 years old; increased by 3</a:t>
            </a:r>
          </a:p>
          <a:p>
            <a:r>
              <a:rPr lang="en-US" sz="1400" dirty="0" smtClean="0"/>
              <a:t>•65 </a:t>
            </a:r>
            <a:r>
              <a:rPr lang="en-US" sz="1400" dirty="0"/>
              <a:t>years or older increased by 33</a:t>
            </a: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2996221579"/>
              </p:ext>
            </p:extLst>
          </p:nvPr>
        </p:nvGraphicFramePr>
        <p:xfrm>
          <a:off x="838201" y="2276475"/>
          <a:ext cx="4057650" cy="3900488"/>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6440761" y="1231720"/>
            <a:ext cx="4516236" cy="954107"/>
          </a:xfrm>
          <a:prstGeom prst="rect">
            <a:avLst/>
          </a:prstGeom>
          <a:noFill/>
        </p:spPr>
        <p:txBody>
          <a:bodyPr wrap="none" rtlCol="0">
            <a:spAutoFit/>
          </a:bodyPr>
          <a:lstStyle/>
          <a:p>
            <a:r>
              <a:rPr lang="en-US" sz="1400" b="1" u="sng" dirty="0"/>
              <a:t>Number of Clients by Race, Ethnicity and HIV Status</a:t>
            </a:r>
          </a:p>
          <a:p>
            <a:r>
              <a:rPr lang="en-US" sz="1400" dirty="0" smtClean="0"/>
              <a:t>•Largest </a:t>
            </a:r>
            <a:r>
              <a:rPr lang="en-US" sz="1400" dirty="0"/>
              <a:t>group are </a:t>
            </a:r>
            <a:r>
              <a:rPr lang="en-US" sz="1400" dirty="0" smtClean="0"/>
              <a:t>Black/African </a:t>
            </a:r>
            <a:r>
              <a:rPr lang="en-US" sz="1400" dirty="0"/>
              <a:t>American; decreased by 5</a:t>
            </a:r>
          </a:p>
          <a:p>
            <a:r>
              <a:rPr lang="en-US" sz="1400" dirty="0" smtClean="0"/>
              <a:t>•Hispanic </a:t>
            </a:r>
            <a:r>
              <a:rPr lang="en-US" sz="1400" dirty="0"/>
              <a:t>total increased by 41</a:t>
            </a:r>
          </a:p>
          <a:p>
            <a:r>
              <a:rPr lang="en-US" sz="1400" dirty="0" smtClean="0"/>
              <a:t>•White </a:t>
            </a:r>
            <a:r>
              <a:rPr lang="en-US" sz="1400" dirty="0"/>
              <a:t>decreased by 21</a:t>
            </a: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3175688055"/>
              </p:ext>
            </p:extLst>
          </p:nvPr>
        </p:nvGraphicFramePr>
        <p:xfrm>
          <a:off x="6172200" y="2743199"/>
          <a:ext cx="2647950" cy="34337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p:cNvGraphicFramePr/>
          <p:nvPr>
            <p:extLst>
              <p:ext uri="{D42A27DB-BD31-4B8C-83A1-F6EECF244321}">
                <p14:modId xmlns:p14="http://schemas.microsoft.com/office/powerpoint/2010/main" val="2774288343"/>
              </p:ext>
            </p:extLst>
          </p:nvPr>
        </p:nvGraphicFramePr>
        <p:xfrm>
          <a:off x="8762998" y="2743199"/>
          <a:ext cx="2876551" cy="343376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60341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365125"/>
            <a:ext cx="10515600" cy="663575"/>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838200" y="1208068"/>
            <a:ext cx="5000740" cy="738664"/>
          </a:xfrm>
          <a:prstGeom prst="rect">
            <a:avLst/>
          </a:prstGeom>
          <a:noFill/>
        </p:spPr>
        <p:txBody>
          <a:bodyPr wrap="square" rtlCol="0">
            <a:spAutoFit/>
          </a:bodyPr>
          <a:lstStyle/>
          <a:p>
            <a:r>
              <a:rPr lang="en-US" sz="1400" b="1" u="sng" dirty="0"/>
              <a:t>Number of Clients by Household Income and HIV Status</a:t>
            </a:r>
          </a:p>
          <a:p>
            <a:r>
              <a:rPr lang="en-US" sz="1400" dirty="0" smtClean="0"/>
              <a:t>•Largest </a:t>
            </a:r>
            <a:r>
              <a:rPr lang="en-US" sz="1400" dirty="0"/>
              <a:t>group are Below 100% of the Federal Poverty Level (FPL</a:t>
            </a:r>
            <a:r>
              <a:rPr lang="en-US" sz="1400" dirty="0" smtClean="0"/>
              <a:t>)</a:t>
            </a:r>
          </a:p>
          <a:p>
            <a:r>
              <a:rPr lang="en-US" sz="1400" dirty="0" smtClean="0"/>
              <a:t>•Number of clients below </a:t>
            </a:r>
            <a:r>
              <a:rPr lang="en-US" sz="1400" dirty="0"/>
              <a:t>100% </a:t>
            </a:r>
            <a:r>
              <a:rPr lang="en-US" sz="1400" dirty="0" smtClean="0"/>
              <a:t>FPL decreased by 78</a:t>
            </a:r>
            <a:endParaRPr lang="en-US" sz="1400"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803490808"/>
              </p:ext>
            </p:extLst>
          </p:nvPr>
        </p:nvGraphicFramePr>
        <p:xfrm>
          <a:off x="838200" y="1946732"/>
          <a:ext cx="5181600" cy="42302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1404557177"/>
              </p:ext>
            </p:extLst>
          </p:nvPr>
        </p:nvGraphicFramePr>
        <p:xfrm>
          <a:off x="7124700" y="2162175"/>
          <a:ext cx="4229099" cy="4014788"/>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6544665" y="1208068"/>
            <a:ext cx="5389168" cy="738664"/>
          </a:xfrm>
          <a:prstGeom prst="rect">
            <a:avLst/>
          </a:prstGeom>
          <a:noFill/>
        </p:spPr>
        <p:txBody>
          <a:bodyPr wrap="none" rtlCol="0">
            <a:spAutoFit/>
          </a:bodyPr>
          <a:lstStyle/>
          <a:p>
            <a:r>
              <a:rPr lang="en-US" sz="1400" b="1" u="sng" dirty="0"/>
              <a:t>Number of Clients by RSR Housing/Living Arrangement and HIV Status</a:t>
            </a:r>
          </a:p>
          <a:p>
            <a:r>
              <a:rPr lang="en-US" sz="1400" dirty="0" smtClean="0"/>
              <a:t>•Largest </a:t>
            </a:r>
            <a:r>
              <a:rPr lang="en-US" sz="1400" dirty="0"/>
              <a:t>group are Stable/permanent</a:t>
            </a:r>
          </a:p>
          <a:p>
            <a:r>
              <a:rPr lang="en-US" sz="1400" dirty="0" smtClean="0"/>
              <a:t>•Temporary</a:t>
            </a:r>
            <a:r>
              <a:rPr lang="en-US" sz="1400" dirty="0"/>
              <a:t>, Unstable, Unknown Increased by 20</a:t>
            </a:r>
          </a:p>
        </p:txBody>
      </p:sp>
    </p:spTree>
    <p:extLst>
      <p:ext uri="{BB962C8B-B14F-4D97-AF65-F5344CB8AC3E}">
        <p14:creationId xmlns:p14="http://schemas.microsoft.com/office/powerpoint/2010/main" val="4193800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sz="half" idx="2"/>
            <p:extLst>
              <p:ext uri="{D42A27DB-BD31-4B8C-83A1-F6EECF244321}">
                <p14:modId xmlns:p14="http://schemas.microsoft.com/office/powerpoint/2010/main" val="1169673880"/>
              </p:ext>
            </p:extLst>
          </p:nvPr>
        </p:nvGraphicFramePr>
        <p:xfrm>
          <a:off x="7010400" y="2442364"/>
          <a:ext cx="4343400" cy="3958437"/>
        </p:xfrm>
        <a:graphic>
          <a:graphicData uri="http://schemas.openxmlformats.org/drawingml/2006/table">
            <a:tbl>
              <a:tblPr firstRow="1" firstCol="1" bandRow="1">
                <a:tableStyleId>{5C22544A-7EE6-4342-B048-85BDC9FD1C3A}</a:tableStyleId>
              </a:tblPr>
              <a:tblGrid>
                <a:gridCol w="2571750">
                  <a:extLst>
                    <a:ext uri="{9D8B030D-6E8A-4147-A177-3AD203B41FA5}">
                      <a16:colId xmlns:a16="http://schemas.microsoft.com/office/drawing/2014/main" val="123706356"/>
                    </a:ext>
                  </a:extLst>
                </a:gridCol>
                <a:gridCol w="914400">
                  <a:extLst>
                    <a:ext uri="{9D8B030D-6E8A-4147-A177-3AD203B41FA5}">
                      <a16:colId xmlns:a16="http://schemas.microsoft.com/office/drawing/2014/main" val="1075336865"/>
                    </a:ext>
                  </a:extLst>
                </a:gridCol>
                <a:gridCol w="857250">
                  <a:extLst>
                    <a:ext uri="{9D8B030D-6E8A-4147-A177-3AD203B41FA5}">
                      <a16:colId xmlns:a16="http://schemas.microsoft.com/office/drawing/2014/main" val="257988990"/>
                    </a:ext>
                  </a:extLst>
                </a:gridCol>
              </a:tblGrid>
              <a:tr h="186442">
                <a:tc>
                  <a:txBody>
                    <a:bodyPr/>
                    <a:lstStyle/>
                    <a:p>
                      <a:pPr marL="0" marR="0">
                        <a:lnSpc>
                          <a:spcPct val="107000"/>
                        </a:lnSpc>
                        <a:spcBef>
                          <a:spcPts val="0"/>
                        </a:spcBef>
                        <a:spcAft>
                          <a:spcPts val="0"/>
                        </a:spcAft>
                      </a:pPr>
                      <a:r>
                        <a:rPr lang="en-US" sz="1100">
                          <a:effectLst/>
                        </a:rPr>
                        <a:t>Service Category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of Clients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 of Visits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0493435"/>
                  </a:ext>
                </a:extLst>
              </a:tr>
              <a:tr h="186442">
                <a:tc>
                  <a:txBody>
                    <a:bodyPr/>
                    <a:lstStyle/>
                    <a:p>
                      <a:pPr marL="0" marR="0">
                        <a:lnSpc>
                          <a:spcPct val="107000"/>
                        </a:lnSpc>
                        <a:spcBef>
                          <a:spcPts val="0"/>
                        </a:spcBef>
                        <a:spcAft>
                          <a:spcPts val="0"/>
                        </a:spcAft>
                      </a:pPr>
                      <a:r>
                        <a:rPr lang="en-US" sz="1100">
                          <a:effectLst/>
                        </a:rPr>
                        <a:t>Early Intervention Services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2240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8691996"/>
                  </a:ext>
                </a:extLst>
              </a:tr>
              <a:tr h="381515">
                <a:tc>
                  <a:txBody>
                    <a:bodyPr/>
                    <a:lstStyle/>
                    <a:p>
                      <a:pPr marL="0" marR="0">
                        <a:lnSpc>
                          <a:spcPct val="107000"/>
                        </a:lnSpc>
                        <a:spcBef>
                          <a:spcPts val="0"/>
                        </a:spcBef>
                        <a:spcAft>
                          <a:spcPts val="0"/>
                        </a:spcAft>
                      </a:pPr>
                      <a:r>
                        <a:rPr lang="en-US" sz="1100">
                          <a:effectLst/>
                        </a:rPr>
                        <a:t>Home &amp; Community Based Health Services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6008724"/>
                  </a:ext>
                </a:extLst>
              </a:tr>
              <a:tr h="186442">
                <a:tc>
                  <a:txBody>
                    <a:bodyPr/>
                    <a:lstStyle/>
                    <a:p>
                      <a:pPr marL="0" marR="0">
                        <a:lnSpc>
                          <a:spcPct val="107000"/>
                        </a:lnSpc>
                        <a:spcBef>
                          <a:spcPts val="0"/>
                        </a:spcBef>
                        <a:spcAft>
                          <a:spcPts val="0"/>
                        </a:spcAft>
                      </a:pPr>
                      <a:r>
                        <a:rPr lang="en-US" sz="1100">
                          <a:effectLst/>
                        </a:rPr>
                        <a:t>Medical Case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2190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40,708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2886973"/>
                  </a:ext>
                </a:extLst>
              </a:tr>
              <a:tr h="186442">
                <a:tc>
                  <a:txBody>
                    <a:bodyPr/>
                    <a:lstStyle/>
                    <a:p>
                      <a:pPr marL="0" marR="0">
                        <a:lnSpc>
                          <a:spcPct val="107000"/>
                        </a:lnSpc>
                        <a:spcBef>
                          <a:spcPts val="0"/>
                        </a:spcBef>
                        <a:spcAft>
                          <a:spcPts val="0"/>
                        </a:spcAft>
                      </a:pPr>
                      <a:r>
                        <a:rPr lang="en-US" sz="1100">
                          <a:effectLst/>
                        </a:rPr>
                        <a:t>Medical Nutritional Therapy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352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4342606"/>
                  </a:ext>
                </a:extLst>
              </a:tr>
              <a:tr h="186442">
                <a:tc>
                  <a:txBody>
                    <a:bodyPr/>
                    <a:lstStyle/>
                    <a:p>
                      <a:pPr marL="0" marR="0">
                        <a:lnSpc>
                          <a:spcPct val="107000"/>
                        </a:lnSpc>
                        <a:spcBef>
                          <a:spcPts val="0"/>
                        </a:spcBef>
                        <a:spcAft>
                          <a:spcPts val="0"/>
                        </a:spcAft>
                      </a:pPr>
                      <a:r>
                        <a:rPr lang="en-US" sz="1100">
                          <a:effectLst/>
                        </a:rPr>
                        <a:t>Mental Health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551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675068"/>
                  </a:ext>
                </a:extLst>
              </a:tr>
              <a:tr h="186442">
                <a:tc>
                  <a:txBody>
                    <a:bodyPr/>
                    <a:lstStyle/>
                    <a:p>
                      <a:pPr marL="0" marR="0">
                        <a:lnSpc>
                          <a:spcPct val="107000"/>
                        </a:lnSpc>
                        <a:spcBef>
                          <a:spcPts val="0"/>
                        </a:spcBef>
                        <a:spcAft>
                          <a:spcPts val="0"/>
                        </a:spcAft>
                      </a:pPr>
                      <a:r>
                        <a:rPr lang="en-US" sz="1100">
                          <a:effectLst/>
                        </a:rPr>
                        <a:t>Oral Health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816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1544133"/>
                  </a:ext>
                </a:extLst>
              </a:tr>
              <a:tr h="576588">
                <a:tc>
                  <a:txBody>
                    <a:bodyPr/>
                    <a:lstStyle/>
                    <a:p>
                      <a:pPr marL="0" marR="0">
                        <a:lnSpc>
                          <a:spcPct val="107000"/>
                        </a:lnSpc>
                        <a:spcBef>
                          <a:spcPts val="0"/>
                        </a:spcBef>
                        <a:spcAft>
                          <a:spcPts val="0"/>
                        </a:spcAft>
                      </a:pPr>
                      <a:r>
                        <a:rPr lang="en-US" sz="1100" dirty="0">
                          <a:effectLst/>
                        </a:rPr>
                        <a:t>Outpatient Ambulatory Medical Care (including Specialty Medical Care and Lab services)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2279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14,486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331257"/>
                  </a:ext>
                </a:extLst>
              </a:tr>
              <a:tr h="186442">
                <a:tc>
                  <a:txBody>
                    <a:bodyPr/>
                    <a:lstStyle/>
                    <a:p>
                      <a:pPr marL="0" marR="0">
                        <a:lnSpc>
                          <a:spcPct val="107000"/>
                        </a:lnSpc>
                        <a:spcBef>
                          <a:spcPts val="0"/>
                        </a:spcBef>
                        <a:spcAft>
                          <a:spcPts val="0"/>
                        </a:spcAft>
                      </a:pPr>
                      <a:r>
                        <a:rPr lang="en-US" sz="1100">
                          <a:effectLst/>
                        </a:rPr>
                        <a:t>Local Pharmacy Assistance Program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1075905"/>
                  </a:ext>
                </a:extLst>
              </a:tr>
              <a:tr h="186442">
                <a:tc>
                  <a:txBody>
                    <a:bodyPr/>
                    <a:lstStyle/>
                    <a:p>
                      <a:pPr marL="0" marR="0">
                        <a:lnSpc>
                          <a:spcPct val="107000"/>
                        </a:lnSpc>
                        <a:spcBef>
                          <a:spcPts val="0"/>
                        </a:spcBef>
                        <a:spcAft>
                          <a:spcPts val="0"/>
                        </a:spcAft>
                      </a:pPr>
                      <a:r>
                        <a:rPr lang="en-US" sz="1100">
                          <a:effectLst/>
                        </a:rPr>
                        <a:t>Non-Medical Case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3254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14,665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4601898"/>
                  </a:ext>
                </a:extLst>
              </a:tr>
              <a:tr h="381515">
                <a:tc>
                  <a:txBody>
                    <a:bodyPr/>
                    <a:lstStyle/>
                    <a:p>
                      <a:pPr marL="0" marR="0">
                        <a:lnSpc>
                          <a:spcPct val="107000"/>
                        </a:lnSpc>
                        <a:spcBef>
                          <a:spcPts val="0"/>
                        </a:spcBef>
                        <a:spcAft>
                          <a:spcPts val="0"/>
                        </a:spcAft>
                      </a:pPr>
                      <a:r>
                        <a:rPr lang="en-US" sz="1100">
                          <a:effectLst/>
                        </a:rPr>
                        <a:t>Emergency Financial Assistance (including EFA-Prior Authorization)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1462666"/>
                  </a:ext>
                </a:extLst>
              </a:tr>
              <a:tr h="381515">
                <a:tc>
                  <a:txBody>
                    <a:bodyPr/>
                    <a:lstStyle/>
                    <a:p>
                      <a:pPr marL="0" marR="0">
                        <a:lnSpc>
                          <a:spcPct val="107000"/>
                        </a:lnSpc>
                        <a:spcBef>
                          <a:spcPts val="0"/>
                        </a:spcBef>
                        <a:spcAft>
                          <a:spcPts val="0"/>
                        </a:spcAft>
                      </a:pPr>
                      <a:r>
                        <a:rPr lang="en-US" sz="1100">
                          <a:effectLst/>
                        </a:rPr>
                        <a:t>Food Bank (including Nutritional Supplements)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694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7065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8673095"/>
                  </a:ext>
                </a:extLst>
              </a:tr>
              <a:tr h="186442">
                <a:tc>
                  <a:txBody>
                    <a:bodyPr/>
                    <a:lstStyle/>
                    <a:p>
                      <a:pPr marL="0" marR="0">
                        <a:lnSpc>
                          <a:spcPct val="107000"/>
                        </a:lnSpc>
                        <a:spcBef>
                          <a:spcPts val="0"/>
                        </a:spcBef>
                        <a:spcAft>
                          <a:spcPts val="0"/>
                        </a:spcAft>
                      </a:pPr>
                      <a:r>
                        <a:rPr lang="en-US" sz="1100">
                          <a:effectLst/>
                        </a:rPr>
                        <a:t>Health Insurance Program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2079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9285416"/>
                  </a:ext>
                </a:extLst>
              </a:tr>
              <a:tr h="186442">
                <a:tc>
                  <a:txBody>
                    <a:bodyPr/>
                    <a:lstStyle/>
                    <a:p>
                      <a:pPr marL="0" marR="0">
                        <a:lnSpc>
                          <a:spcPct val="107000"/>
                        </a:lnSpc>
                        <a:spcBef>
                          <a:spcPts val="0"/>
                        </a:spcBef>
                        <a:spcAft>
                          <a:spcPts val="0"/>
                        </a:spcAft>
                      </a:pPr>
                      <a:r>
                        <a:rPr lang="en-US" sz="1100">
                          <a:effectLst/>
                        </a:rPr>
                        <a:t>Housing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8362291"/>
                  </a:ext>
                </a:extLst>
              </a:tr>
              <a:tr h="186442">
                <a:tc>
                  <a:txBody>
                    <a:bodyPr/>
                    <a:lstStyle/>
                    <a:p>
                      <a:pPr marL="0" marR="0">
                        <a:lnSpc>
                          <a:spcPct val="107000"/>
                        </a:lnSpc>
                        <a:spcBef>
                          <a:spcPts val="0"/>
                        </a:spcBef>
                        <a:spcAft>
                          <a:spcPts val="0"/>
                        </a:spcAft>
                      </a:pPr>
                      <a:r>
                        <a:rPr lang="en-US" sz="1100">
                          <a:effectLst/>
                        </a:rPr>
                        <a:t>Medical Transportation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515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3688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42984471"/>
                  </a:ext>
                </a:extLst>
              </a:tr>
              <a:tr h="186442">
                <a:tc>
                  <a:txBody>
                    <a:bodyPr/>
                    <a:lstStyle/>
                    <a:p>
                      <a:pPr marL="0" marR="0">
                        <a:lnSpc>
                          <a:spcPct val="107000"/>
                        </a:lnSpc>
                        <a:spcBef>
                          <a:spcPts val="0"/>
                        </a:spcBef>
                        <a:spcAft>
                          <a:spcPts val="0"/>
                        </a:spcAft>
                      </a:pPr>
                      <a:r>
                        <a:rPr lang="en-US" sz="1100">
                          <a:effectLst/>
                        </a:rPr>
                        <a:t>Other Professional Services (Legal)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198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4419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8778319"/>
                  </a:ext>
                </a:extLst>
              </a:tr>
            </a:tbl>
          </a:graphicData>
        </a:graphic>
      </p:graphicFrame>
      <p:sp>
        <p:nvSpPr>
          <p:cNvPr id="5" name="Title 1"/>
          <p:cNvSpPr>
            <a:spLocks noGrp="1"/>
          </p:cNvSpPr>
          <p:nvPr>
            <p:ph type="title"/>
          </p:nvPr>
        </p:nvSpPr>
        <p:spPr>
          <a:xfrm>
            <a:off x="838200" y="247906"/>
            <a:ext cx="10515600" cy="475994"/>
          </a:xfrm>
        </p:spPr>
        <p:txBody>
          <a:bodyPr>
            <a:normAutofit fontScale="90000"/>
          </a:bodyPr>
          <a:lstStyle/>
          <a:p>
            <a:r>
              <a:rPr lang="en-US" dirty="0" smtClean="0">
                <a:solidFill>
                  <a:srgbClr val="C00000"/>
                </a:solidFill>
              </a:rPr>
              <a:t>2018 RSR Client Summary Report Data cont.</a:t>
            </a:r>
            <a:endParaRPr lang="en-US" dirty="0">
              <a:solidFill>
                <a:srgbClr val="C00000"/>
              </a:solidFill>
            </a:endParaRPr>
          </a:p>
        </p:txBody>
      </p:sp>
      <p:sp>
        <p:nvSpPr>
          <p:cNvPr id="6" name="TextBox 5"/>
          <p:cNvSpPr txBox="1"/>
          <p:nvPr/>
        </p:nvSpPr>
        <p:spPr>
          <a:xfrm>
            <a:off x="485774" y="1067977"/>
            <a:ext cx="5534026" cy="738664"/>
          </a:xfrm>
          <a:prstGeom prst="rect">
            <a:avLst/>
          </a:prstGeom>
          <a:noFill/>
        </p:spPr>
        <p:txBody>
          <a:bodyPr wrap="square" rtlCol="0">
            <a:spAutoFit/>
          </a:bodyPr>
          <a:lstStyle/>
          <a:p>
            <a:r>
              <a:rPr lang="en-US" sz="1400" b="1" u="sng" dirty="0"/>
              <a:t>Number of Clients by Medical Insurance and HIV Status</a:t>
            </a:r>
          </a:p>
          <a:p>
            <a:r>
              <a:rPr lang="en-US" sz="1400" dirty="0" smtClean="0"/>
              <a:t>•Largest </a:t>
            </a:r>
            <a:r>
              <a:rPr lang="en-US" sz="1400" dirty="0"/>
              <a:t>group are No insurance/uninsured; second largest is Medicaid</a:t>
            </a:r>
            <a:r>
              <a:rPr lang="en-US" sz="1400" dirty="0" smtClean="0"/>
              <a:t>/ CHIP/other </a:t>
            </a:r>
            <a:r>
              <a:rPr lang="en-US" sz="1400" dirty="0"/>
              <a:t>public</a:t>
            </a: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554707605"/>
              </p:ext>
            </p:extLst>
          </p:nvPr>
        </p:nvGraphicFramePr>
        <p:xfrm>
          <a:off x="485774" y="2442364"/>
          <a:ext cx="5534026" cy="395843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353175" y="1057369"/>
            <a:ext cx="5838825" cy="954107"/>
          </a:xfrm>
          <a:prstGeom prst="rect">
            <a:avLst/>
          </a:prstGeom>
          <a:noFill/>
        </p:spPr>
        <p:txBody>
          <a:bodyPr wrap="square" rtlCol="0">
            <a:spAutoFit/>
          </a:bodyPr>
          <a:lstStyle/>
          <a:p>
            <a:r>
              <a:rPr lang="en-US" sz="1400" b="1" u="sng" dirty="0"/>
              <a:t>Number of Clients and Service Visits by Service Category</a:t>
            </a:r>
          </a:p>
          <a:p>
            <a:r>
              <a:rPr lang="en-US" sz="1400" dirty="0" smtClean="0"/>
              <a:t>•The </a:t>
            </a:r>
            <a:r>
              <a:rPr lang="en-US" sz="1400" dirty="0"/>
              <a:t>3 top services utilized are </a:t>
            </a:r>
            <a:r>
              <a:rPr lang="en-US" sz="1400" dirty="0" smtClean="0"/>
              <a:t>NMCM/Eligibility, </a:t>
            </a:r>
            <a:r>
              <a:rPr lang="en-US" sz="1400" dirty="0"/>
              <a:t>OAMC, and MCM.  </a:t>
            </a:r>
          </a:p>
          <a:p>
            <a:r>
              <a:rPr lang="en-US" sz="1400" dirty="0" smtClean="0"/>
              <a:t>•The </a:t>
            </a:r>
            <a:r>
              <a:rPr lang="en-US" sz="1400" dirty="0"/>
              <a:t>3 lowest utilized services are HCBHS, Emergency Housing, and EFA. Low utilization of </a:t>
            </a:r>
            <a:r>
              <a:rPr lang="en-US" sz="1400" dirty="0" smtClean="0"/>
              <a:t>these services could </a:t>
            </a:r>
            <a:r>
              <a:rPr lang="en-US" sz="1400" dirty="0"/>
              <a:t>be due to lower “supportive” funding.</a:t>
            </a:r>
          </a:p>
        </p:txBody>
      </p:sp>
    </p:spTree>
    <p:extLst>
      <p:ext uri="{BB962C8B-B14F-4D97-AF65-F5344CB8AC3E}">
        <p14:creationId xmlns:p14="http://schemas.microsoft.com/office/powerpoint/2010/main" val="1081461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81100" y="1390650"/>
            <a:ext cx="184731" cy="369332"/>
          </a:xfrm>
          <a:prstGeom prst="rect">
            <a:avLst/>
          </a:prstGeom>
          <a:noFill/>
        </p:spPr>
        <p:txBody>
          <a:bodyPr wrap="none" rtlCol="0">
            <a:spAutoFit/>
          </a:bodyPr>
          <a:lstStyle/>
          <a:p>
            <a:endParaRPr lang="en-US" dirty="0"/>
          </a:p>
        </p:txBody>
      </p:sp>
      <p:sp>
        <p:nvSpPr>
          <p:cNvPr id="9" name="Title 1"/>
          <p:cNvSpPr>
            <a:spLocks noGrp="1"/>
          </p:cNvSpPr>
          <p:nvPr>
            <p:ph type="title"/>
          </p:nvPr>
        </p:nvSpPr>
        <p:spPr>
          <a:xfrm>
            <a:off x="838200" y="365125"/>
            <a:ext cx="10515600" cy="644525"/>
          </a:xfrm>
        </p:spPr>
        <p:txBody>
          <a:bodyPr>
            <a:normAutofit fontScale="90000"/>
          </a:bodyPr>
          <a:lstStyle/>
          <a:p>
            <a:pPr algn="ctr"/>
            <a:r>
              <a:rPr lang="en-US" dirty="0" smtClean="0">
                <a:solidFill>
                  <a:srgbClr val="C00000"/>
                </a:solidFill>
              </a:rPr>
              <a:t>2018 RSR Clinical Summary Report Data</a:t>
            </a:r>
            <a:endParaRPr lang="en-US" dirty="0">
              <a:solidFill>
                <a:srgbClr val="C00000"/>
              </a:solidFill>
            </a:endParaRPr>
          </a:p>
        </p:txBody>
      </p:sp>
      <p:sp>
        <p:nvSpPr>
          <p:cNvPr id="10" name="TextBox 9"/>
          <p:cNvSpPr txBox="1"/>
          <p:nvPr/>
        </p:nvSpPr>
        <p:spPr>
          <a:xfrm>
            <a:off x="390524" y="1390650"/>
            <a:ext cx="5629276" cy="738664"/>
          </a:xfrm>
          <a:prstGeom prst="rect">
            <a:avLst/>
          </a:prstGeom>
          <a:noFill/>
        </p:spPr>
        <p:txBody>
          <a:bodyPr wrap="square" rtlCol="0">
            <a:spAutoFit/>
          </a:bodyPr>
          <a:lstStyle/>
          <a:p>
            <a:r>
              <a:rPr lang="en-US" sz="1400" b="1" u="sng" dirty="0"/>
              <a:t>Number of Clients by Risk Factor</a:t>
            </a:r>
          </a:p>
          <a:p>
            <a:r>
              <a:rPr lang="en-US" sz="1400" dirty="0" smtClean="0"/>
              <a:t>•Heterosexual </a:t>
            </a:r>
            <a:r>
              <a:rPr lang="en-US" sz="1400" dirty="0"/>
              <a:t>contact is the most common risk factor reported, while </a:t>
            </a:r>
            <a:r>
              <a:rPr lang="en-US" sz="1400" dirty="0" smtClean="0"/>
              <a:t>hemophilia </a:t>
            </a:r>
            <a:r>
              <a:rPr lang="en-US" sz="1400" dirty="0"/>
              <a:t>disorder is the least common risk factor reported</a:t>
            </a:r>
            <a:r>
              <a:rPr lang="en-US" sz="1400" dirty="0" smtClean="0"/>
              <a:t>.</a:t>
            </a:r>
            <a:endParaRPr lang="en-US" dirty="0"/>
          </a:p>
        </p:txBody>
      </p:sp>
      <p:graphicFrame>
        <p:nvGraphicFramePr>
          <p:cNvPr id="11" name="Content Placeholder 10"/>
          <p:cNvGraphicFramePr>
            <a:graphicFrameLocks noGrp="1"/>
          </p:cNvGraphicFramePr>
          <p:nvPr>
            <p:ph sz="half" idx="1"/>
            <p:extLst>
              <p:ext uri="{D42A27DB-BD31-4B8C-83A1-F6EECF244321}">
                <p14:modId xmlns:p14="http://schemas.microsoft.com/office/powerpoint/2010/main" val="1600736211"/>
              </p:ext>
            </p:extLst>
          </p:nvPr>
        </p:nvGraphicFramePr>
        <p:xfrm>
          <a:off x="390524" y="2385060"/>
          <a:ext cx="5505451" cy="392906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7091362" y="1390650"/>
            <a:ext cx="3533775" cy="523220"/>
          </a:xfrm>
          <a:prstGeom prst="rect">
            <a:avLst/>
          </a:prstGeom>
          <a:noFill/>
        </p:spPr>
        <p:txBody>
          <a:bodyPr wrap="square" rtlCol="0">
            <a:spAutoFit/>
          </a:bodyPr>
          <a:lstStyle/>
          <a:p>
            <a:r>
              <a:rPr lang="en-US" sz="1400" b="1" u="sng" dirty="0"/>
              <a:t>Number of New Clinical Clients</a:t>
            </a:r>
          </a:p>
          <a:p>
            <a:r>
              <a:rPr lang="en-US" sz="1400" dirty="0" smtClean="0"/>
              <a:t>•Decreased </a:t>
            </a:r>
            <a:r>
              <a:rPr lang="en-US" sz="1400" dirty="0"/>
              <a:t>by 9.</a:t>
            </a:r>
          </a:p>
        </p:txBody>
      </p:sp>
      <p:graphicFrame>
        <p:nvGraphicFramePr>
          <p:cNvPr id="13" name="Content Placeholder 12"/>
          <p:cNvGraphicFramePr>
            <a:graphicFrameLocks noGrp="1"/>
          </p:cNvGraphicFramePr>
          <p:nvPr>
            <p:ph sz="half" idx="2"/>
            <p:extLst>
              <p:ext uri="{D42A27DB-BD31-4B8C-83A1-F6EECF244321}">
                <p14:modId xmlns:p14="http://schemas.microsoft.com/office/powerpoint/2010/main" val="410206517"/>
              </p:ext>
            </p:extLst>
          </p:nvPr>
        </p:nvGraphicFramePr>
        <p:xfrm>
          <a:off x="6562725" y="2385060"/>
          <a:ext cx="4791075" cy="3648075"/>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a:off x="295274" y="892373"/>
            <a:ext cx="11798551" cy="276999"/>
          </a:xfrm>
          <a:prstGeom prst="rect">
            <a:avLst/>
          </a:prstGeom>
          <a:noFill/>
        </p:spPr>
        <p:txBody>
          <a:bodyPr wrap="none" rtlCol="0">
            <a:spAutoFit/>
          </a:bodyPr>
          <a:lstStyle/>
          <a:p>
            <a:r>
              <a:rPr lang="en-US" sz="1200" dirty="0">
                <a:solidFill>
                  <a:srgbClr val="C00000"/>
                </a:solidFill>
              </a:rPr>
              <a:t>* The Clinical Summary reports on clients who have had a clinical service. Therefore, the numbers from the RSR Client Summary Report and the RSR Clinical Summary Report are different.</a:t>
            </a:r>
          </a:p>
        </p:txBody>
      </p:sp>
    </p:spTree>
    <p:extLst>
      <p:ext uri="{BB962C8B-B14F-4D97-AF65-F5344CB8AC3E}">
        <p14:creationId xmlns:p14="http://schemas.microsoft.com/office/powerpoint/2010/main" val="42371480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9750"/>
          </a:xfrm>
        </p:spPr>
        <p:txBody>
          <a:bodyPr>
            <a:normAutofit fontScale="90000"/>
          </a:bodyPr>
          <a:lstStyle/>
          <a:p>
            <a:r>
              <a:rPr lang="en-US" dirty="0">
                <a:solidFill>
                  <a:srgbClr val="C00000"/>
                </a:solidFill>
              </a:rPr>
              <a:t>2018 RSR Clinical Summary Report </a:t>
            </a:r>
            <a:r>
              <a:rPr lang="en-US" dirty="0" smtClean="0">
                <a:solidFill>
                  <a:srgbClr val="C00000"/>
                </a:solidFill>
              </a:rPr>
              <a:t>Data cont.</a:t>
            </a:r>
            <a:endParaRPr lang="en-US" dirty="0"/>
          </a:p>
        </p:txBody>
      </p:sp>
      <p:sp>
        <p:nvSpPr>
          <p:cNvPr id="5" name="TextBox 4"/>
          <p:cNvSpPr txBox="1"/>
          <p:nvPr/>
        </p:nvSpPr>
        <p:spPr>
          <a:xfrm>
            <a:off x="409575" y="1247775"/>
            <a:ext cx="5610225" cy="523220"/>
          </a:xfrm>
          <a:prstGeom prst="rect">
            <a:avLst/>
          </a:prstGeom>
          <a:noFill/>
        </p:spPr>
        <p:txBody>
          <a:bodyPr wrap="square" rtlCol="0">
            <a:spAutoFit/>
          </a:bodyPr>
          <a:lstStyle/>
          <a:p>
            <a:r>
              <a:rPr lang="en-US" sz="1400" b="1" u="sng" dirty="0"/>
              <a:t>Number of Clients by Number of Medical Care Visits</a:t>
            </a:r>
          </a:p>
          <a:p>
            <a:r>
              <a:rPr lang="en-US" sz="1400" dirty="0" smtClean="0"/>
              <a:t>•The </a:t>
            </a:r>
            <a:r>
              <a:rPr lang="en-US" sz="1400" dirty="0"/>
              <a:t>most number of clients had 3-4 visits reported.</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163288241"/>
              </p:ext>
            </p:extLst>
          </p:nvPr>
        </p:nvGraphicFramePr>
        <p:xfrm>
          <a:off x="409576" y="2219325"/>
          <a:ext cx="5448300" cy="395763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545938" y="1247775"/>
            <a:ext cx="5415200" cy="523220"/>
          </a:xfrm>
          <a:prstGeom prst="rect">
            <a:avLst/>
          </a:prstGeom>
          <a:noFill/>
        </p:spPr>
        <p:txBody>
          <a:bodyPr wrap="none" rtlCol="0">
            <a:spAutoFit/>
          </a:bodyPr>
          <a:lstStyle/>
          <a:p>
            <a:r>
              <a:rPr lang="en-US" sz="1400" b="1" u="sng" dirty="0"/>
              <a:t>Number of New Clients Having Viral Load Test During Reporting Period</a:t>
            </a:r>
          </a:p>
          <a:p>
            <a:r>
              <a:rPr lang="en-US" sz="1400" dirty="0" smtClean="0"/>
              <a:t>•Increased </a:t>
            </a:r>
            <a:r>
              <a:rPr lang="en-US" sz="1400" dirty="0"/>
              <a:t>by 15.</a:t>
            </a:r>
          </a:p>
        </p:txBody>
      </p:sp>
      <p:graphicFrame>
        <p:nvGraphicFramePr>
          <p:cNvPr id="8" name="Content Placeholder 7"/>
          <p:cNvGraphicFramePr>
            <a:graphicFrameLocks noGrp="1"/>
          </p:cNvGraphicFramePr>
          <p:nvPr>
            <p:ph sz="half" idx="2"/>
          </p:nvPr>
        </p:nvGraphicFramePr>
        <p:xfrm>
          <a:off x="6662738" y="2152650"/>
          <a:ext cx="5181600" cy="39576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535350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4550"/>
          </a:xfrm>
        </p:spPr>
        <p:txBody>
          <a:bodyPr/>
          <a:lstStyle/>
          <a:p>
            <a:pPr algn="ctr"/>
            <a:r>
              <a:rPr lang="en-US" dirty="0">
                <a:solidFill>
                  <a:srgbClr val="C00000"/>
                </a:solidFill>
              </a:rPr>
              <a:t>Minority AIDS Initiative (MAI)</a:t>
            </a:r>
            <a:endParaRPr lang="en-US" dirty="0"/>
          </a:p>
        </p:txBody>
      </p:sp>
      <p:sp>
        <p:nvSpPr>
          <p:cNvPr id="3" name="Content Placeholder 2"/>
          <p:cNvSpPr>
            <a:spLocks noGrp="1"/>
          </p:cNvSpPr>
          <p:nvPr>
            <p:ph idx="1"/>
          </p:nvPr>
        </p:nvSpPr>
        <p:spPr>
          <a:xfrm>
            <a:off x="838200" y="1475117"/>
            <a:ext cx="10515600" cy="4701846"/>
          </a:xfrm>
        </p:spPr>
        <p:txBody>
          <a:bodyPr/>
          <a:lstStyle/>
          <a:p>
            <a:r>
              <a:rPr lang="en-US" dirty="0" smtClean="0"/>
              <a:t>MAI </a:t>
            </a:r>
            <a:r>
              <a:rPr lang="en-US" dirty="0"/>
              <a:t>formula grants provide core medical and related support services to improve access and reduce disparities in health outcomes in metropolitan areas hardest hit </a:t>
            </a:r>
            <a:r>
              <a:rPr lang="en-US" dirty="0" smtClean="0"/>
              <a:t>by HIV/AIDS.</a:t>
            </a:r>
          </a:p>
          <a:p>
            <a:r>
              <a:rPr lang="en-US" dirty="0" smtClean="0"/>
              <a:t>Our local MAI program is currently only supporting intensive targeted Medical Case Management (MCM) services, which are prioritized for African Americans (including Haitians) and Hispanic/Latino(a) clients that have elevated viral loads.</a:t>
            </a:r>
          </a:p>
          <a:p>
            <a:r>
              <a:rPr lang="en-US" dirty="0" smtClean="0"/>
              <a:t>Clients, in these 2 populations, who have complex health issues were enrolled in MAI services. MCM staff work closely with a team of the clients’ medical providers, to determine the best approach to assist the client in becoming healthier and maintaining better health. </a:t>
            </a:r>
          </a:p>
          <a:p>
            <a:endParaRPr lang="en-US" dirty="0"/>
          </a:p>
        </p:txBody>
      </p:sp>
    </p:spTree>
    <p:extLst>
      <p:ext uri="{BB962C8B-B14F-4D97-AF65-F5344CB8AC3E}">
        <p14:creationId xmlns:p14="http://schemas.microsoft.com/office/powerpoint/2010/main" val="41523785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56E096F77E7F741AC04C5F29E17756A" ma:contentTypeVersion="7" ma:contentTypeDescription="Create a new document." ma:contentTypeScope="" ma:versionID="cfb1fa8da28cd8169280d2b9f6f9d7ef">
  <xsd:schema xmlns:xsd="http://www.w3.org/2001/XMLSchema" xmlns:xs="http://www.w3.org/2001/XMLSchema" xmlns:p="http://schemas.microsoft.com/office/2006/metadata/properties" xmlns:ns2="2c0a287c-2cfe-48a6-8384-085034255611" xmlns:ns3="3a458720-5d06-4124-9ae2-9cfb35b6a5aa" targetNamespace="http://schemas.microsoft.com/office/2006/metadata/properties" ma:root="true" ma:fieldsID="9f5b4e62b3d3e769273a4ca83bc71af2" ns2:_="" ns3:_="">
    <xsd:import namespace="2c0a287c-2cfe-48a6-8384-085034255611"/>
    <xsd:import namespace="3a458720-5d06-4124-9ae2-9cfb35b6a5aa"/>
    <xsd:element name="properties">
      <xsd:complexType>
        <xsd:sequence>
          <xsd:element name="documentManagement">
            <xsd:complexType>
              <xsd:all>
                <xsd:element ref="ns2:Category" minOccurs="0"/>
                <xsd:element ref="ns2:Year" minOccurs="0"/>
                <xsd:element ref="ns3:SharedWithUsers" minOccurs="0"/>
                <xsd:element ref="ns2:Meeting_x0020_Date" minOccurs="0"/>
                <xsd:element ref="ns2: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0a287c-2cfe-48a6-8384-085034255611" elementFormDefault="qualified">
    <xsd:import namespace="http://schemas.microsoft.com/office/2006/documentManagement/types"/>
    <xsd:import namespace="http://schemas.microsoft.com/office/infopath/2007/PartnerControls"/>
    <xsd:element name="Category" ma:index="8" nillable="true" ma:displayName="Category" ma:default="Other" ma:description="The PDF Category." ma:format="Dropdown" ma:internalName="Category">
      <xsd:simpleType>
        <xsd:restriction base="dms:Choice">
          <xsd:enumeration value="Newsletter"/>
          <xsd:enumeration value="Calendar"/>
          <xsd:enumeration value="Meeting Minutes"/>
          <xsd:enumeration value="Training Schedule"/>
          <xsd:enumeration value="Comprehensive Needs Assessment"/>
          <xsd:enumeration value="Comprehensive Plans"/>
          <xsd:enumeration value="Research Projects"/>
          <xsd:enumeration value="Quality Management"/>
          <xsd:enumeration value="The Redbook"/>
          <xsd:enumeration value="Member Services"/>
          <xsd:enumeration value="Provider Manual"/>
          <xsd:enumeration value="Local Pharmacy RFP"/>
          <xsd:enumeration value="Other"/>
        </xsd:restriction>
      </xsd:simpleType>
    </xsd:element>
    <xsd:element name="Year" ma:index="9" nillable="true" ma:displayName="Year" ma:description="The year of the newsletter or other document. (Not required.)" ma:internalName="Year">
      <xsd:simpleType>
        <xsd:restriction base="dms:Text">
          <xsd:maxLength value="255"/>
        </xsd:restriction>
      </xsd:simpleType>
    </xsd:element>
    <xsd:element name="Meeting_x0020_Date" ma:index="11" nillable="true" ma:displayName="Meeting Date" ma:description="Meeting Date" ma:format="DateOnly" ma:internalName="Meeting_x0020_Date">
      <xsd:simpleType>
        <xsd:restriction base="dms:DateTime"/>
      </xsd:simpleType>
    </xsd:element>
    <xsd:element name="Order0" ma:index="12" nillable="true" ma:displayName="Order" ma:description="Order" ma:internalName="Order0">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3a458720-5d06-4124-9ae2-9cfb35b6a5a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Year xmlns="2c0a287c-2cfe-48a6-8384-085034255611" xsi:nil="true"/>
    <Category xmlns="2c0a287c-2cfe-48a6-8384-085034255611">Other</Category>
    <Order0 xmlns="2c0a287c-2cfe-48a6-8384-085034255611" xsi:nil="true"/>
    <Meeting_x0020_Date xmlns="2c0a287c-2cfe-48a6-8384-085034255611" xsi:nil="true"/>
    <SharedWithUsers xmlns="3a458720-5d06-4124-9ae2-9cfb35b6a5aa">
      <UserInfo>
        <DisplayName/>
        <AccountId xsi:nil="true"/>
        <AccountType/>
      </UserInfo>
    </SharedWithUsers>
  </documentManagement>
</p:properties>
</file>

<file path=customXml/itemProps1.xml><?xml version="1.0" encoding="utf-8"?>
<ds:datastoreItem xmlns:ds="http://schemas.openxmlformats.org/officeDocument/2006/customXml" ds:itemID="{8D25A0EB-1922-45B2-A316-1EC344D3DD7F}"/>
</file>

<file path=customXml/itemProps2.xml><?xml version="1.0" encoding="utf-8"?>
<ds:datastoreItem xmlns:ds="http://schemas.openxmlformats.org/officeDocument/2006/customXml" ds:itemID="{322C6090-034C-485D-AE83-487E4B92D8CF}"/>
</file>

<file path=customXml/itemProps3.xml><?xml version="1.0" encoding="utf-8"?>
<ds:datastoreItem xmlns:ds="http://schemas.openxmlformats.org/officeDocument/2006/customXml" ds:itemID="{09D226C0-8EBE-4F56-A4B2-D4B8ECD2B987}"/>
</file>

<file path=docProps/app.xml><?xml version="1.0" encoding="utf-8"?>
<Properties xmlns="http://schemas.openxmlformats.org/officeDocument/2006/extended-properties" xmlns:vt="http://schemas.openxmlformats.org/officeDocument/2006/docPropsVTypes">
  <TotalTime>1417</TotalTime>
  <Words>2239</Words>
  <Application>Microsoft Office PowerPoint</Application>
  <PresentationFormat>Widescreen</PresentationFormat>
  <Paragraphs>436</Paragraphs>
  <Slides>25</Slides>
  <Notes>25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Arial</vt:lpstr>
      <vt:lpstr>Calibri</vt:lpstr>
      <vt:lpstr>Calibri Light</vt:lpstr>
      <vt:lpstr>Century Gothic</vt:lpstr>
      <vt:lpstr>Times New Roman</vt:lpstr>
      <vt:lpstr>Wingdings 3</vt:lpstr>
      <vt:lpstr>Office Theme</vt:lpstr>
      <vt:lpstr>Wisp</vt:lpstr>
      <vt:lpstr>Ryan White HIV/AIDS Program Service Report (RSR)</vt:lpstr>
      <vt:lpstr>2018 RSR Client Summary Report Data</vt:lpstr>
      <vt:lpstr>2018 RSR Client Summary Report Data cont.</vt:lpstr>
      <vt:lpstr>2018 RSR Client Summary Report Data cont.</vt:lpstr>
      <vt:lpstr>2018 RSR Client Summary Report Data cont.</vt:lpstr>
      <vt:lpstr>2018 RSR Client Summary Report Data cont.</vt:lpstr>
      <vt:lpstr>2018 RSR Clinical Summary Report Data</vt:lpstr>
      <vt:lpstr>2018 RSR Clinical Summary Report Data cont.</vt:lpstr>
      <vt:lpstr>Minority AIDS Initiative (MAI)</vt:lpstr>
      <vt:lpstr>MAI Data</vt:lpstr>
      <vt:lpstr>HIV/AIDS Bureau (HAB) Health Outcome Measures</vt:lpstr>
      <vt:lpstr>HAB Performance Measures Definitions</vt:lpstr>
      <vt:lpstr>PowerPoint Presentation</vt:lpstr>
      <vt:lpstr>Quality Improvement Projects (QIP)</vt:lpstr>
      <vt:lpstr>Quality Improvement Project</vt:lpstr>
      <vt:lpstr>Quality Improvement Initiative: Improving HIV health outcomes with data </vt:lpstr>
      <vt:lpstr>Quality Improvement: Baseline Data</vt:lpstr>
      <vt:lpstr>Demographic Profile of non- virally suppressed CM clients</vt:lpstr>
      <vt:lpstr>PowerPoint Presentation</vt:lpstr>
      <vt:lpstr>Quality Improvement Activities</vt:lpstr>
      <vt:lpstr>Quality Improvement Project</vt:lpstr>
      <vt:lpstr>Quality Improvement Initiative: Youth (13-24) Non-Virally Suppressed</vt:lpstr>
      <vt:lpstr>PowerPoint Presentation</vt:lpstr>
      <vt:lpstr>Data Points</vt:lpstr>
      <vt:lpstr>PowerPoint Presentation</vt:lpstr>
    </vt:vector>
  </TitlesOfParts>
  <Company>Palm Beach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Shoshana Ringer</dc:creator>
  <cp:lastModifiedBy>Shoshana Ringer</cp:lastModifiedBy>
  <cp:revision>132</cp:revision>
  <cp:lastPrinted>2019-06-24T15:45:47Z</cp:lastPrinted>
  <dcterms:created xsi:type="dcterms:W3CDTF">2019-06-19T19:27:58Z</dcterms:created>
  <dcterms:modified xsi:type="dcterms:W3CDTF">2019-06-24T15:48:21Z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0x010100D56E096F77E7F741AC04C5F29E17756A</vt:lpwstr>
  </property>
  <property fmtid="{D5CDD505-2E9C-101B-9397-08002B2CF9AE}" pid="3" name="Order">
    <vt:r8>63200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